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64" r:id="rId3"/>
    <p:sldId id="258" r:id="rId4"/>
    <p:sldId id="261" r:id="rId5"/>
    <p:sldId id="267" r:id="rId6"/>
    <p:sldId id="271" r:id="rId7"/>
    <p:sldId id="273" r:id="rId8"/>
    <p:sldId id="272" r:id="rId9"/>
    <p:sldId id="265" r:id="rId10"/>
    <p:sldId id="275" r:id="rId11"/>
    <p:sldId id="278" r:id="rId12"/>
    <p:sldId id="269" r:id="rId13"/>
    <p:sldId id="277" r:id="rId14"/>
    <p:sldId id="274" r:id="rId15"/>
    <p:sldId id="262" r:id="rId16"/>
    <p:sldId id="276" r:id="rId17"/>
    <p:sldId id="270" r:id="rId18"/>
  </p:sldIdLst>
  <p:sldSz cx="9144000" cy="5143500" type="screen16x9"/>
  <p:notesSz cx="6858000" cy="9144000"/>
  <p:embeddedFontLst>
    <p:embeddedFont>
      <p:font typeface="Abadi" panose="020B0604020104020204" pitchFamily="34" charset="0"/>
      <p:regular r:id="rId20"/>
    </p:embeddedFont>
    <p:embeddedFont>
      <p:font typeface="Economica" panose="02000506040000020004" pitchFamily="2" charset="77"/>
      <p:regular r:id="rId21"/>
      <p:bold r:id="rId22"/>
      <p:italic r:id="rId23"/>
      <p:boldItalic r:id="rId24"/>
    </p:embeddedFont>
    <p:embeddedFont>
      <p:font typeface="Open Sans" panose="020B0606030504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6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09"/>
  </p:normalViewPr>
  <p:slideViewPr>
    <p:cSldViewPr snapToGrid="0">
      <p:cViewPr varScale="1">
        <p:scale>
          <a:sx n="148" d="100"/>
          <a:sy n="148" d="100"/>
        </p:scale>
        <p:origin x="7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8c55f91fa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8c55f91fa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8c55f91fa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8c55f91fa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8c55f91fa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8c55f91fa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996175" y="896705"/>
            <a:ext cx="7151649" cy="2486681"/>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br>
              <a:rPr lang="en" dirty="0">
                <a:solidFill>
                  <a:schemeClr val="tx1"/>
                </a:solidFill>
              </a:rPr>
            </a:br>
            <a:br>
              <a:rPr lang="en" dirty="0">
                <a:solidFill>
                  <a:schemeClr val="tx1"/>
                </a:solidFill>
              </a:rPr>
            </a:br>
            <a:r>
              <a:rPr lang="en" dirty="0">
                <a:solidFill>
                  <a:schemeClr val="tx1"/>
                </a:solidFill>
              </a:rPr>
              <a:t>          </a:t>
            </a:r>
            <a:r>
              <a:rPr lang="en" sz="3100" dirty="0">
                <a:solidFill>
                  <a:schemeClr val="tx1"/>
                </a:solidFill>
                <a:latin typeface="Abadi" panose="020B0604020104020204" pitchFamily="34" charset="0"/>
              </a:rPr>
              <a:t>Machine Learning - Project</a:t>
            </a:r>
            <a:br>
              <a:rPr lang="en" sz="3100" dirty="0">
                <a:solidFill>
                  <a:schemeClr val="tx1"/>
                </a:solidFill>
              </a:rPr>
            </a:br>
            <a:br>
              <a:rPr lang="en" dirty="0">
                <a:solidFill>
                  <a:schemeClr val="tx1"/>
                </a:solidFill>
              </a:rPr>
            </a:br>
            <a:r>
              <a:rPr lang="en" dirty="0">
                <a:solidFill>
                  <a:schemeClr val="tx1"/>
                </a:solidFill>
              </a:rPr>
              <a:t> </a:t>
            </a:r>
            <a:r>
              <a:rPr lang="en-US" b="0" i="0" dirty="0">
                <a:solidFill>
                  <a:schemeClr val="tx1"/>
                </a:solidFill>
                <a:effectLst/>
                <a:latin typeface="Abadi" panose="020B0604020104020204" pitchFamily="34" charset="0"/>
              </a:rPr>
              <a:t>Customer Segmentation</a:t>
            </a:r>
            <a:endParaRPr dirty="0">
              <a:solidFill>
                <a:schemeClr val="tx1"/>
              </a:solidFill>
              <a:latin typeface="Abadi" panose="020B0604020104020204" pitchFamily="34" charset="0"/>
            </a:endParaRPr>
          </a:p>
          <a:p>
            <a:pPr marL="0" lvl="0" indent="0" algn="ctr" rtl="0">
              <a:spcBef>
                <a:spcPts val="0"/>
              </a:spcBef>
              <a:spcAft>
                <a:spcPts val="0"/>
              </a:spcAft>
              <a:buNone/>
            </a:pPr>
            <a:endParaRPr dirty="0">
              <a:solidFill>
                <a:schemeClr val="tx1"/>
              </a:solidFill>
            </a:endParaRPr>
          </a:p>
        </p:txBody>
      </p:sp>
      <p:sp>
        <p:nvSpPr>
          <p:cNvPr id="63" name="Google Shape;63;p13"/>
          <p:cNvSpPr txBox="1">
            <a:spLocks noGrp="1"/>
          </p:cNvSpPr>
          <p:nvPr>
            <p:ph type="subTitle" idx="1"/>
          </p:nvPr>
        </p:nvSpPr>
        <p:spPr>
          <a:xfrm>
            <a:off x="2255520" y="3319061"/>
            <a:ext cx="4057107" cy="94839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SzPts val="440"/>
              <a:buNone/>
            </a:pPr>
            <a:r>
              <a:rPr lang="en" sz="1420" dirty="0">
                <a:solidFill>
                  <a:schemeClr val="tx1"/>
                </a:solidFill>
                <a:latin typeface="Abadi" panose="020F0502020204030204" pitchFamily="34" charset="0"/>
              </a:rPr>
              <a:t>Pavan Kalyan Yakkali (2249432)</a:t>
            </a:r>
          </a:p>
          <a:p>
            <a:pPr marL="0" lvl="0" indent="0" algn="r" rtl="0">
              <a:spcBef>
                <a:spcPts val="0"/>
              </a:spcBef>
              <a:spcAft>
                <a:spcPts val="0"/>
              </a:spcAft>
              <a:buSzPts val="440"/>
              <a:buNone/>
            </a:pPr>
            <a:r>
              <a:rPr lang="en" sz="1420" dirty="0">
                <a:solidFill>
                  <a:schemeClr val="tx1"/>
                </a:solidFill>
                <a:latin typeface="Abadi" panose="020F0502020204030204" pitchFamily="34" charset="0"/>
              </a:rPr>
              <a:t>Pavani </a:t>
            </a:r>
            <a:r>
              <a:rPr lang="en" sz="1420" dirty="0" err="1">
                <a:solidFill>
                  <a:schemeClr val="tx1"/>
                </a:solidFill>
                <a:latin typeface="Abadi" panose="020F0502020204030204" pitchFamily="34" charset="0"/>
              </a:rPr>
              <a:t>Daggula</a:t>
            </a:r>
            <a:r>
              <a:rPr lang="en" sz="1420" dirty="0">
                <a:solidFill>
                  <a:schemeClr val="tx1"/>
                </a:solidFill>
                <a:latin typeface="Abadi" panose="020F0502020204030204" pitchFamily="34" charset="0"/>
              </a:rPr>
              <a:t> (2296650)</a:t>
            </a:r>
          </a:p>
          <a:p>
            <a:pPr marL="0" lvl="0" indent="0" algn="r" rtl="0">
              <a:spcBef>
                <a:spcPts val="0"/>
              </a:spcBef>
              <a:spcAft>
                <a:spcPts val="0"/>
              </a:spcAft>
              <a:buSzPts val="440"/>
              <a:buNone/>
            </a:pPr>
            <a:r>
              <a:rPr lang="en" sz="1420" dirty="0">
                <a:solidFill>
                  <a:schemeClr val="tx1"/>
                </a:solidFill>
                <a:latin typeface="Abadi" panose="020F0502020204030204" pitchFamily="34" charset="0"/>
              </a:rPr>
              <a:t>Sai </a:t>
            </a:r>
            <a:r>
              <a:rPr lang="en" sz="1420" dirty="0" err="1">
                <a:solidFill>
                  <a:schemeClr val="tx1"/>
                </a:solidFill>
                <a:latin typeface="Abadi" panose="020F0502020204030204" pitchFamily="34" charset="0"/>
              </a:rPr>
              <a:t>Praneeth</a:t>
            </a:r>
            <a:r>
              <a:rPr lang="en" sz="1420" dirty="0">
                <a:solidFill>
                  <a:schemeClr val="tx1"/>
                </a:solidFill>
                <a:latin typeface="Abadi" panose="020F0502020204030204" pitchFamily="34" charset="0"/>
              </a:rPr>
              <a:t> Varma </a:t>
            </a:r>
            <a:r>
              <a:rPr lang="en" sz="1420" dirty="0" err="1">
                <a:solidFill>
                  <a:schemeClr val="tx1"/>
                </a:solidFill>
                <a:latin typeface="Abadi" panose="020F0502020204030204" pitchFamily="34" charset="0"/>
              </a:rPr>
              <a:t>Kalidindi</a:t>
            </a:r>
            <a:r>
              <a:rPr lang="en" sz="1420" dirty="0">
                <a:solidFill>
                  <a:schemeClr val="tx1"/>
                </a:solidFill>
                <a:latin typeface="Abadi" panose="020F0502020204030204" pitchFamily="34" charset="0"/>
              </a:rPr>
              <a:t> ( 2293812)</a:t>
            </a:r>
          </a:p>
          <a:p>
            <a:pPr marL="0" lvl="0" indent="0" algn="r" rtl="0">
              <a:spcBef>
                <a:spcPts val="0"/>
              </a:spcBef>
              <a:spcAft>
                <a:spcPts val="0"/>
              </a:spcAft>
              <a:buSzPts val="440"/>
              <a:buNone/>
            </a:pPr>
            <a:r>
              <a:rPr lang="en-US" sz="1420" dirty="0">
                <a:solidFill>
                  <a:schemeClr val="tx1"/>
                </a:solidFill>
                <a:latin typeface="Abadi" panose="020F0502020204030204" pitchFamily="34" charset="0"/>
              </a:rPr>
              <a:t>Naga Venkata Pavan </a:t>
            </a:r>
            <a:r>
              <a:rPr lang="en-US" sz="1420" dirty="0" err="1">
                <a:solidFill>
                  <a:schemeClr val="tx1"/>
                </a:solidFill>
                <a:latin typeface="Abadi" panose="020F0502020204030204" pitchFamily="34" charset="0"/>
              </a:rPr>
              <a:t>Thollamadugu</a:t>
            </a:r>
            <a:r>
              <a:rPr lang="en-US" sz="1420" dirty="0">
                <a:solidFill>
                  <a:schemeClr val="tx1"/>
                </a:solidFill>
                <a:latin typeface="Abadi" panose="020F0502020204030204" pitchFamily="34" charset="0"/>
              </a:rPr>
              <a:t> (2259170)</a:t>
            </a:r>
            <a:endParaRPr sz="1420" dirty="0">
              <a:solidFill>
                <a:schemeClr val="tx1"/>
              </a:solidFill>
              <a:latin typeface="Abadi" panose="020F0502020204030204" pitchFamily="34" charset="0"/>
            </a:endParaRPr>
          </a:p>
        </p:txBody>
      </p:sp>
      <p:sp>
        <p:nvSpPr>
          <p:cNvPr id="3" name="TextBox 2">
            <a:extLst>
              <a:ext uri="{FF2B5EF4-FFF2-40B4-BE49-F238E27FC236}">
                <a16:creationId xmlns:a16="http://schemas.microsoft.com/office/drawing/2014/main" id="{62C632EB-22EB-0922-AAE2-2032001277D8}"/>
              </a:ext>
            </a:extLst>
          </p:cNvPr>
          <p:cNvSpPr txBox="1"/>
          <p:nvPr/>
        </p:nvSpPr>
        <p:spPr>
          <a:xfrm>
            <a:off x="4865298" y="3069454"/>
            <a:ext cx="1447329" cy="313932"/>
          </a:xfrm>
          <a:prstGeom prst="rect">
            <a:avLst/>
          </a:prstGeom>
          <a:noFill/>
        </p:spPr>
        <p:txBody>
          <a:bodyPr wrap="square">
            <a:spAutoFit/>
          </a:bodyPr>
          <a:lstStyle/>
          <a:p>
            <a:pPr marL="0" lvl="0" indent="0" algn="ctr" rtl="0">
              <a:lnSpc>
                <a:spcPct val="80000"/>
              </a:lnSpc>
              <a:spcBef>
                <a:spcPts val="0"/>
              </a:spcBef>
              <a:spcAft>
                <a:spcPts val="0"/>
              </a:spcAft>
              <a:buSzPts val="440"/>
              <a:buNone/>
            </a:pPr>
            <a:r>
              <a:rPr lang="en" sz="1800" b="1" dirty="0">
                <a:solidFill>
                  <a:schemeClr val="tx1"/>
                </a:solidFill>
                <a:latin typeface="+mn-lt"/>
              </a:rPr>
              <a:t>Group 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3728-CEEE-A78E-3EA9-C7BC26E83BBD}"/>
              </a:ext>
            </a:extLst>
          </p:cNvPr>
          <p:cNvSpPr>
            <a:spLocks noGrp="1"/>
          </p:cNvSpPr>
          <p:nvPr>
            <p:ph type="title"/>
          </p:nvPr>
        </p:nvSpPr>
        <p:spPr>
          <a:xfrm>
            <a:off x="480353" y="290037"/>
            <a:ext cx="2808000" cy="755700"/>
          </a:xfrm>
        </p:spPr>
        <p:txBody>
          <a:bodyPr/>
          <a:lstStyle/>
          <a:p>
            <a:r>
              <a:rPr lang="en-US" dirty="0"/>
              <a:t>MODEL TRAINING</a:t>
            </a:r>
          </a:p>
        </p:txBody>
      </p:sp>
      <p:pic>
        <p:nvPicPr>
          <p:cNvPr id="4" name="Picture 3">
            <a:extLst>
              <a:ext uri="{FF2B5EF4-FFF2-40B4-BE49-F238E27FC236}">
                <a16:creationId xmlns:a16="http://schemas.microsoft.com/office/drawing/2014/main" id="{3536C6AF-D6A6-4A80-9FEE-E9884115E2F1}"/>
              </a:ext>
            </a:extLst>
          </p:cNvPr>
          <p:cNvPicPr>
            <a:picLocks noChangeAspect="1"/>
          </p:cNvPicPr>
          <p:nvPr/>
        </p:nvPicPr>
        <p:blipFill>
          <a:blip r:embed="rId2"/>
          <a:stretch>
            <a:fillRect/>
          </a:stretch>
        </p:blipFill>
        <p:spPr>
          <a:xfrm>
            <a:off x="480353" y="2177142"/>
            <a:ext cx="2435860" cy="2074091"/>
          </a:xfrm>
          <a:prstGeom prst="rect">
            <a:avLst/>
          </a:prstGeom>
        </p:spPr>
      </p:pic>
      <p:pic>
        <p:nvPicPr>
          <p:cNvPr id="5" name="Picture 4">
            <a:extLst>
              <a:ext uri="{FF2B5EF4-FFF2-40B4-BE49-F238E27FC236}">
                <a16:creationId xmlns:a16="http://schemas.microsoft.com/office/drawing/2014/main" id="{9344B0CA-E7F2-5696-2C48-083290014A7C}"/>
              </a:ext>
            </a:extLst>
          </p:cNvPr>
          <p:cNvPicPr>
            <a:picLocks noChangeAspect="1"/>
          </p:cNvPicPr>
          <p:nvPr/>
        </p:nvPicPr>
        <p:blipFill>
          <a:blip r:embed="rId3"/>
          <a:stretch>
            <a:fillRect/>
          </a:stretch>
        </p:blipFill>
        <p:spPr>
          <a:xfrm>
            <a:off x="3102283" y="2177141"/>
            <a:ext cx="2612573" cy="2074091"/>
          </a:xfrm>
          <a:prstGeom prst="rect">
            <a:avLst/>
          </a:prstGeom>
        </p:spPr>
      </p:pic>
      <p:pic>
        <p:nvPicPr>
          <p:cNvPr id="6" name="Picture 5">
            <a:extLst>
              <a:ext uri="{FF2B5EF4-FFF2-40B4-BE49-F238E27FC236}">
                <a16:creationId xmlns:a16="http://schemas.microsoft.com/office/drawing/2014/main" id="{8905200C-4E55-CC9A-9400-E09F25EDF83B}"/>
              </a:ext>
            </a:extLst>
          </p:cNvPr>
          <p:cNvPicPr>
            <a:picLocks noChangeAspect="1"/>
          </p:cNvPicPr>
          <p:nvPr/>
        </p:nvPicPr>
        <p:blipFill>
          <a:blip r:embed="rId4"/>
          <a:stretch>
            <a:fillRect/>
          </a:stretch>
        </p:blipFill>
        <p:spPr>
          <a:xfrm>
            <a:off x="5900926" y="2177141"/>
            <a:ext cx="2612573" cy="2074090"/>
          </a:xfrm>
          <a:prstGeom prst="rect">
            <a:avLst/>
          </a:prstGeom>
        </p:spPr>
      </p:pic>
      <p:sp>
        <p:nvSpPr>
          <p:cNvPr id="8" name="TextBox 7">
            <a:extLst>
              <a:ext uri="{FF2B5EF4-FFF2-40B4-BE49-F238E27FC236}">
                <a16:creationId xmlns:a16="http://schemas.microsoft.com/office/drawing/2014/main" id="{24C9256B-EA9A-602F-71C3-1C9F898B4DCA}"/>
              </a:ext>
            </a:extLst>
          </p:cNvPr>
          <p:cNvSpPr txBox="1"/>
          <p:nvPr/>
        </p:nvSpPr>
        <p:spPr>
          <a:xfrm>
            <a:off x="557349" y="1367246"/>
            <a:ext cx="2358864" cy="523220"/>
          </a:xfrm>
          <a:prstGeom prst="rect">
            <a:avLst/>
          </a:prstGeom>
          <a:noFill/>
        </p:spPr>
        <p:txBody>
          <a:bodyPr wrap="square" rtlCol="0">
            <a:spAutoFit/>
          </a:bodyPr>
          <a:lstStyle/>
          <a:p>
            <a:r>
              <a:rPr lang="en-US" dirty="0"/>
              <a:t>Here we trained KNN with 11 neighbors</a:t>
            </a:r>
          </a:p>
        </p:txBody>
      </p:sp>
      <p:sp>
        <p:nvSpPr>
          <p:cNvPr id="9" name="TextBox 8">
            <a:extLst>
              <a:ext uri="{FF2B5EF4-FFF2-40B4-BE49-F238E27FC236}">
                <a16:creationId xmlns:a16="http://schemas.microsoft.com/office/drawing/2014/main" id="{E3DE41BF-514F-B27B-EEB8-65F3762ADEBD}"/>
              </a:ext>
            </a:extLst>
          </p:cNvPr>
          <p:cNvSpPr txBox="1"/>
          <p:nvPr/>
        </p:nvSpPr>
        <p:spPr>
          <a:xfrm>
            <a:off x="3187337" y="1349829"/>
            <a:ext cx="2527519" cy="523220"/>
          </a:xfrm>
          <a:prstGeom prst="rect">
            <a:avLst/>
          </a:prstGeom>
          <a:noFill/>
        </p:spPr>
        <p:txBody>
          <a:bodyPr wrap="square" rtlCol="0">
            <a:spAutoFit/>
          </a:bodyPr>
          <a:lstStyle/>
          <a:p>
            <a:r>
              <a:rPr lang="en-US" dirty="0"/>
              <a:t>Here we trained Random Forest</a:t>
            </a:r>
          </a:p>
        </p:txBody>
      </p:sp>
      <p:sp>
        <p:nvSpPr>
          <p:cNvPr id="10" name="TextBox 9">
            <a:extLst>
              <a:ext uri="{FF2B5EF4-FFF2-40B4-BE49-F238E27FC236}">
                <a16:creationId xmlns:a16="http://schemas.microsoft.com/office/drawing/2014/main" id="{04BA6B37-0E9D-F8F2-1D93-A6DA296E8BD9}"/>
              </a:ext>
            </a:extLst>
          </p:cNvPr>
          <p:cNvSpPr txBox="1"/>
          <p:nvPr/>
        </p:nvSpPr>
        <p:spPr>
          <a:xfrm>
            <a:off x="5900926" y="1349829"/>
            <a:ext cx="2612573" cy="307777"/>
          </a:xfrm>
          <a:prstGeom prst="rect">
            <a:avLst/>
          </a:prstGeom>
          <a:noFill/>
        </p:spPr>
        <p:txBody>
          <a:bodyPr wrap="square" rtlCol="0">
            <a:spAutoFit/>
          </a:bodyPr>
          <a:lstStyle/>
          <a:p>
            <a:r>
              <a:rPr lang="en-US" dirty="0"/>
              <a:t>Logistic regression</a:t>
            </a:r>
          </a:p>
        </p:txBody>
      </p:sp>
    </p:spTree>
    <p:extLst>
      <p:ext uri="{BB962C8B-B14F-4D97-AF65-F5344CB8AC3E}">
        <p14:creationId xmlns:p14="http://schemas.microsoft.com/office/powerpoint/2010/main" val="1996457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7674-76D0-46F6-7546-96A4906E1D32}"/>
              </a:ext>
            </a:extLst>
          </p:cNvPr>
          <p:cNvSpPr>
            <a:spLocks noGrp="1"/>
          </p:cNvSpPr>
          <p:nvPr>
            <p:ph type="title"/>
          </p:nvPr>
        </p:nvSpPr>
        <p:spPr/>
        <p:txBody>
          <a:bodyPr/>
          <a:lstStyle/>
          <a:p>
            <a:r>
              <a:rPr lang="en-US" dirty="0"/>
              <a:t>Model Training &amp; Evaluation (SVM, MLP)</a:t>
            </a:r>
          </a:p>
        </p:txBody>
      </p:sp>
      <p:pic>
        <p:nvPicPr>
          <p:cNvPr id="3" name="Picture 2">
            <a:extLst>
              <a:ext uri="{FF2B5EF4-FFF2-40B4-BE49-F238E27FC236}">
                <a16:creationId xmlns:a16="http://schemas.microsoft.com/office/drawing/2014/main" id="{51F03035-5F91-81C4-94A5-734200787CA0}"/>
              </a:ext>
            </a:extLst>
          </p:cNvPr>
          <p:cNvPicPr>
            <a:picLocks noChangeAspect="1"/>
          </p:cNvPicPr>
          <p:nvPr/>
        </p:nvPicPr>
        <p:blipFill>
          <a:blip r:embed="rId2"/>
          <a:stretch>
            <a:fillRect/>
          </a:stretch>
        </p:blipFill>
        <p:spPr>
          <a:xfrm>
            <a:off x="311700" y="3364971"/>
            <a:ext cx="3504773" cy="1524000"/>
          </a:xfrm>
          <a:prstGeom prst="rect">
            <a:avLst/>
          </a:prstGeom>
        </p:spPr>
      </p:pic>
      <p:sp>
        <p:nvSpPr>
          <p:cNvPr id="4" name="TextBox 3">
            <a:extLst>
              <a:ext uri="{FF2B5EF4-FFF2-40B4-BE49-F238E27FC236}">
                <a16:creationId xmlns:a16="http://schemas.microsoft.com/office/drawing/2014/main" id="{871357EE-6E7F-926C-4C9C-1E1AC4980293}"/>
              </a:ext>
            </a:extLst>
          </p:cNvPr>
          <p:cNvSpPr txBox="1"/>
          <p:nvPr/>
        </p:nvSpPr>
        <p:spPr>
          <a:xfrm>
            <a:off x="257456" y="3057194"/>
            <a:ext cx="3400144" cy="307777"/>
          </a:xfrm>
          <a:prstGeom prst="rect">
            <a:avLst/>
          </a:prstGeom>
          <a:noFill/>
        </p:spPr>
        <p:txBody>
          <a:bodyPr wrap="square" rtlCol="0">
            <a:spAutoFit/>
          </a:bodyPr>
          <a:lstStyle/>
          <a:p>
            <a:r>
              <a:rPr lang="en-US" dirty="0"/>
              <a:t>Accuracy score of SVM</a:t>
            </a:r>
          </a:p>
        </p:txBody>
      </p:sp>
      <p:pic>
        <p:nvPicPr>
          <p:cNvPr id="5" name="Picture 4">
            <a:extLst>
              <a:ext uri="{FF2B5EF4-FFF2-40B4-BE49-F238E27FC236}">
                <a16:creationId xmlns:a16="http://schemas.microsoft.com/office/drawing/2014/main" id="{03183500-8AB5-126D-1516-99E5CA11646E}"/>
              </a:ext>
            </a:extLst>
          </p:cNvPr>
          <p:cNvPicPr>
            <a:picLocks noChangeAspect="1"/>
          </p:cNvPicPr>
          <p:nvPr/>
        </p:nvPicPr>
        <p:blipFill>
          <a:blip r:embed="rId3"/>
          <a:stretch>
            <a:fillRect/>
          </a:stretch>
        </p:blipFill>
        <p:spPr>
          <a:xfrm>
            <a:off x="4089781" y="3176090"/>
            <a:ext cx="4233510" cy="1712881"/>
          </a:xfrm>
          <a:prstGeom prst="rect">
            <a:avLst/>
          </a:prstGeom>
        </p:spPr>
      </p:pic>
      <p:sp>
        <p:nvSpPr>
          <p:cNvPr id="6" name="TextBox 5">
            <a:extLst>
              <a:ext uri="{FF2B5EF4-FFF2-40B4-BE49-F238E27FC236}">
                <a16:creationId xmlns:a16="http://schemas.microsoft.com/office/drawing/2014/main" id="{DD218849-1979-FB66-69B9-728037E67B45}"/>
              </a:ext>
            </a:extLst>
          </p:cNvPr>
          <p:cNvSpPr txBox="1"/>
          <p:nvPr/>
        </p:nvSpPr>
        <p:spPr>
          <a:xfrm>
            <a:off x="4066536" y="2868313"/>
            <a:ext cx="4167974" cy="307777"/>
          </a:xfrm>
          <a:prstGeom prst="rect">
            <a:avLst/>
          </a:prstGeom>
          <a:noFill/>
        </p:spPr>
        <p:txBody>
          <a:bodyPr wrap="square" rtlCol="0">
            <a:spAutoFit/>
          </a:bodyPr>
          <a:lstStyle/>
          <a:p>
            <a:r>
              <a:rPr lang="en-US" dirty="0"/>
              <a:t>Accuracy score of MLP classifier</a:t>
            </a:r>
          </a:p>
        </p:txBody>
      </p:sp>
      <p:sp>
        <p:nvSpPr>
          <p:cNvPr id="7" name="TextBox 6">
            <a:extLst>
              <a:ext uri="{FF2B5EF4-FFF2-40B4-BE49-F238E27FC236}">
                <a16:creationId xmlns:a16="http://schemas.microsoft.com/office/drawing/2014/main" id="{A50B7E0E-1E3B-93F9-8502-1A87786C249C}"/>
              </a:ext>
            </a:extLst>
          </p:cNvPr>
          <p:cNvSpPr txBox="1"/>
          <p:nvPr/>
        </p:nvSpPr>
        <p:spPr>
          <a:xfrm>
            <a:off x="257456" y="1209165"/>
            <a:ext cx="3444514" cy="1384995"/>
          </a:xfrm>
          <a:prstGeom prst="rect">
            <a:avLst/>
          </a:prstGeom>
          <a:noFill/>
        </p:spPr>
        <p:txBody>
          <a:bodyPr wrap="square" rtlCol="0">
            <a:spAutoFit/>
          </a:bodyPr>
          <a:lstStyle/>
          <a:p>
            <a:pPr marL="285750" indent="-285750" algn="jus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SVM finds the hyperplane that best separates the data into different classes.</a:t>
            </a:r>
          </a:p>
          <a:p>
            <a:pPr marL="285750" indent="-285750" algn="just">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Adjusting parameter’s, SVMs are powerful but can be sensitive to the choice of parameters, especially the kernel and regularization parameter (C). </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80EA6A1-A309-81D2-2658-00788E758180}"/>
              </a:ext>
            </a:extLst>
          </p:cNvPr>
          <p:cNvPicPr>
            <a:picLocks noChangeAspect="1"/>
          </p:cNvPicPr>
          <p:nvPr/>
        </p:nvPicPr>
        <p:blipFill>
          <a:blip r:embed="rId4"/>
          <a:stretch>
            <a:fillRect/>
          </a:stretch>
        </p:blipFill>
        <p:spPr>
          <a:xfrm>
            <a:off x="257456" y="2600993"/>
            <a:ext cx="3504773" cy="421209"/>
          </a:xfrm>
          <a:prstGeom prst="rect">
            <a:avLst/>
          </a:prstGeom>
        </p:spPr>
      </p:pic>
      <p:sp>
        <p:nvSpPr>
          <p:cNvPr id="9" name="TextBox 8">
            <a:extLst>
              <a:ext uri="{FF2B5EF4-FFF2-40B4-BE49-F238E27FC236}">
                <a16:creationId xmlns:a16="http://schemas.microsoft.com/office/drawing/2014/main" id="{19BE8924-9BD0-B892-44B5-1A75A113EC66}"/>
              </a:ext>
            </a:extLst>
          </p:cNvPr>
          <p:cNvSpPr txBox="1"/>
          <p:nvPr/>
        </p:nvSpPr>
        <p:spPr>
          <a:xfrm>
            <a:off x="4066536" y="1147225"/>
            <a:ext cx="4233510" cy="1600438"/>
          </a:xfrm>
          <a:prstGeom prst="rect">
            <a:avLst/>
          </a:prstGeom>
          <a:noFill/>
        </p:spPr>
        <p:txBody>
          <a:bodyPr wrap="square" rtlCol="0">
            <a:spAutoFit/>
          </a:bodyPr>
          <a:lstStyle/>
          <a:p>
            <a:pPr marL="285750" indent="-285750" algn="just">
              <a:buFont typeface="Arial" panose="020B0604020202020204" pitchFamily="34" charset="0"/>
              <a:buChar char="•"/>
            </a:pPr>
            <a:r>
              <a:rPr lang="en-US" b="0" i="0" u="none" strike="noStrike" dirty="0">
                <a:solidFill>
                  <a:schemeClr val="tx1"/>
                </a:solidFill>
                <a:effectLst/>
                <a:latin typeface="Söhne"/>
              </a:rPr>
              <a:t>MLP is feedforward neural networks and consists of an input layer, one or more hidden layers, and an output layer.</a:t>
            </a:r>
          </a:p>
          <a:p>
            <a:pPr marL="285750" indent="-285750" algn="just">
              <a:buFont typeface="Arial" panose="020B0604020202020204" pitchFamily="34" charset="0"/>
              <a:buChar char="•"/>
            </a:pPr>
            <a:r>
              <a:rPr lang="en-US" b="0" i="0" u="none" strike="noStrike" dirty="0">
                <a:solidFill>
                  <a:schemeClr val="tx1"/>
                </a:solidFill>
                <a:effectLst/>
                <a:latin typeface="Söhne"/>
              </a:rPr>
              <a:t>In MLP, adjusting various parameters, such as the number of hidden layers, the number of neurons in each hidden layer, activation functions, and regularization parameters.(Cost function= 1.1)</a:t>
            </a:r>
            <a:endParaRPr lang="en-US" dirty="0">
              <a:solidFill>
                <a:schemeClr val="tx1"/>
              </a:solidFill>
            </a:endParaRPr>
          </a:p>
        </p:txBody>
      </p:sp>
    </p:spTree>
    <p:extLst>
      <p:ext uri="{BB962C8B-B14F-4D97-AF65-F5344CB8AC3E}">
        <p14:creationId xmlns:p14="http://schemas.microsoft.com/office/powerpoint/2010/main" val="406169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9210-3FCB-837E-07B3-0D8497F7A2CE}"/>
              </a:ext>
            </a:extLst>
          </p:cNvPr>
          <p:cNvSpPr>
            <a:spLocks noGrp="1"/>
          </p:cNvSpPr>
          <p:nvPr>
            <p:ph type="title"/>
          </p:nvPr>
        </p:nvSpPr>
        <p:spPr>
          <a:xfrm>
            <a:off x="-59821" y="157114"/>
            <a:ext cx="8832219" cy="530863"/>
          </a:xfrm>
        </p:spPr>
        <p:txBody>
          <a:bodyPr>
            <a:normAutofit fontScale="90000"/>
          </a:bodyPr>
          <a:lstStyle/>
          <a:p>
            <a:pPr marL="571500" indent="-571500">
              <a:buFont typeface="Arial" panose="020B0604020202020204" pitchFamily="34" charset="0"/>
              <a:buChar char="•"/>
            </a:pPr>
            <a:br>
              <a:rPr lang="en-US" dirty="0"/>
            </a:br>
            <a:br>
              <a:rPr lang="en-US" dirty="0"/>
            </a:br>
            <a:r>
              <a:rPr lang="en-US" sz="3100" dirty="0">
                <a:latin typeface="Times New Roman" panose="02020603050405020304" pitchFamily="18" charset="0"/>
                <a:cs typeface="Times New Roman" panose="02020603050405020304" pitchFamily="18" charset="0"/>
              </a:rPr>
              <a:t>Model Evaluation</a:t>
            </a:r>
            <a:endParaRPr lang="en-US"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3768852-6C9A-249C-CE87-A519975CB9EF}"/>
              </a:ext>
            </a:extLst>
          </p:cNvPr>
          <p:cNvPicPr>
            <a:picLocks noChangeAspect="1"/>
          </p:cNvPicPr>
          <p:nvPr/>
        </p:nvPicPr>
        <p:blipFill>
          <a:blip r:embed="rId2"/>
          <a:stretch>
            <a:fillRect/>
          </a:stretch>
        </p:blipFill>
        <p:spPr>
          <a:xfrm>
            <a:off x="4754634" y="1324598"/>
            <a:ext cx="3890807" cy="3152554"/>
          </a:xfrm>
          <a:prstGeom prst="rect">
            <a:avLst/>
          </a:prstGeom>
        </p:spPr>
      </p:pic>
      <p:pic>
        <p:nvPicPr>
          <p:cNvPr id="9" name="Picture 8">
            <a:extLst>
              <a:ext uri="{FF2B5EF4-FFF2-40B4-BE49-F238E27FC236}">
                <a16:creationId xmlns:a16="http://schemas.microsoft.com/office/drawing/2014/main" id="{F9583CEC-38F5-4A2B-A358-6DCBDB00C1EB}"/>
              </a:ext>
            </a:extLst>
          </p:cNvPr>
          <p:cNvPicPr>
            <a:picLocks noChangeAspect="1"/>
          </p:cNvPicPr>
          <p:nvPr/>
        </p:nvPicPr>
        <p:blipFill>
          <a:blip r:embed="rId3"/>
          <a:stretch>
            <a:fillRect/>
          </a:stretch>
        </p:blipFill>
        <p:spPr>
          <a:xfrm>
            <a:off x="498559" y="1324598"/>
            <a:ext cx="4068067" cy="3152554"/>
          </a:xfrm>
          <a:prstGeom prst="rect">
            <a:avLst/>
          </a:prstGeom>
        </p:spPr>
      </p:pic>
      <p:sp>
        <p:nvSpPr>
          <p:cNvPr id="10" name="TextBox 9">
            <a:extLst>
              <a:ext uri="{FF2B5EF4-FFF2-40B4-BE49-F238E27FC236}">
                <a16:creationId xmlns:a16="http://schemas.microsoft.com/office/drawing/2014/main" id="{96E35DBA-526D-6EAC-DB3D-338F909B2605}"/>
              </a:ext>
            </a:extLst>
          </p:cNvPr>
          <p:cNvSpPr txBox="1"/>
          <p:nvPr/>
        </p:nvSpPr>
        <p:spPr>
          <a:xfrm>
            <a:off x="692209" y="790844"/>
            <a:ext cx="3664079" cy="523220"/>
          </a:xfrm>
          <a:prstGeom prst="rect">
            <a:avLst/>
          </a:prstGeom>
          <a:noFill/>
        </p:spPr>
        <p:txBody>
          <a:bodyPr wrap="square" rtlCol="0">
            <a:spAutoFit/>
          </a:bodyPr>
          <a:lstStyle/>
          <a:p>
            <a:r>
              <a:rPr lang="en-US" dirty="0" err="1"/>
              <a:t>Family_size</a:t>
            </a:r>
            <a:r>
              <a:rPr lang="en-US" dirty="0"/>
              <a:t> classification with training dataset</a:t>
            </a:r>
          </a:p>
        </p:txBody>
      </p:sp>
      <p:sp>
        <p:nvSpPr>
          <p:cNvPr id="11" name="TextBox 10">
            <a:extLst>
              <a:ext uri="{FF2B5EF4-FFF2-40B4-BE49-F238E27FC236}">
                <a16:creationId xmlns:a16="http://schemas.microsoft.com/office/drawing/2014/main" id="{5110B19B-AF07-D886-504D-5856EAFA65F4}"/>
              </a:ext>
            </a:extLst>
          </p:cNvPr>
          <p:cNvSpPr txBox="1"/>
          <p:nvPr/>
        </p:nvSpPr>
        <p:spPr>
          <a:xfrm>
            <a:off x="4754634" y="744677"/>
            <a:ext cx="3714248" cy="307777"/>
          </a:xfrm>
          <a:prstGeom prst="rect">
            <a:avLst/>
          </a:prstGeom>
          <a:noFill/>
        </p:spPr>
        <p:txBody>
          <a:bodyPr wrap="square" rtlCol="0">
            <a:spAutoFit/>
          </a:bodyPr>
          <a:lstStyle/>
          <a:p>
            <a:r>
              <a:rPr lang="en-US" dirty="0" err="1"/>
              <a:t>Family_size</a:t>
            </a:r>
            <a:r>
              <a:rPr lang="en-US" dirty="0"/>
              <a:t> classification with Test dataset</a:t>
            </a:r>
          </a:p>
        </p:txBody>
      </p:sp>
      <p:sp>
        <p:nvSpPr>
          <p:cNvPr id="12" name="TextBox 11">
            <a:extLst>
              <a:ext uri="{FF2B5EF4-FFF2-40B4-BE49-F238E27FC236}">
                <a16:creationId xmlns:a16="http://schemas.microsoft.com/office/drawing/2014/main" id="{B8E6B29F-DD40-BB72-2237-EE6DB9036BF6}"/>
              </a:ext>
            </a:extLst>
          </p:cNvPr>
          <p:cNvSpPr txBox="1"/>
          <p:nvPr/>
        </p:nvSpPr>
        <p:spPr>
          <a:xfrm>
            <a:off x="888763" y="4580546"/>
            <a:ext cx="7263925" cy="307648"/>
          </a:xfrm>
          <a:prstGeom prst="rect">
            <a:avLst/>
          </a:prstGeom>
          <a:noFill/>
        </p:spPr>
        <p:txBody>
          <a:bodyPr wrap="square" rtlCol="0">
            <a:spAutoFit/>
          </a:bodyPr>
          <a:lstStyle/>
          <a:p>
            <a:r>
              <a:rPr lang="en-US" dirty="0">
                <a:solidFill>
                  <a:srgbClr val="FF0000"/>
                </a:solidFill>
              </a:rPr>
              <a:t>Here, we observed the classification in training and test dataset is almost similar</a:t>
            </a:r>
          </a:p>
        </p:txBody>
      </p:sp>
    </p:spTree>
    <p:extLst>
      <p:ext uri="{BB962C8B-B14F-4D97-AF65-F5344CB8AC3E}">
        <p14:creationId xmlns:p14="http://schemas.microsoft.com/office/powerpoint/2010/main" val="309680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58C1-0F22-8746-360E-8E0D8BB0E68D}"/>
              </a:ext>
            </a:extLst>
          </p:cNvPr>
          <p:cNvSpPr>
            <a:spLocks noGrp="1"/>
          </p:cNvSpPr>
          <p:nvPr>
            <p:ph type="title"/>
          </p:nvPr>
        </p:nvSpPr>
        <p:spPr>
          <a:xfrm>
            <a:off x="311700" y="137764"/>
            <a:ext cx="8520600" cy="831300"/>
          </a:xfrm>
        </p:spPr>
        <p:txBody>
          <a:bodyPr/>
          <a:lstStyle/>
          <a:p>
            <a:r>
              <a:rPr lang="en-US" dirty="0"/>
              <a:t>Model Evaluation</a:t>
            </a:r>
          </a:p>
        </p:txBody>
      </p:sp>
      <p:pic>
        <p:nvPicPr>
          <p:cNvPr id="3" name="Picture 2">
            <a:extLst>
              <a:ext uri="{FF2B5EF4-FFF2-40B4-BE49-F238E27FC236}">
                <a16:creationId xmlns:a16="http://schemas.microsoft.com/office/drawing/2014/main" id="{4B376FB0-D8E8-B3F5-8C3C-87510DD1A60F}"/>
              </a:ext>
            </a:extLst>
          </p:cNvPr>
          <p:cNvPicPr>
            <a:picLocks noChangeAspect="1"/>
          </p:cNvPicPr>
          <p:nvPr/>
        </p:nvPicPr>
        <p:blipFill>
          <a:blip r:embed="rId2"/>
          <a:stretch>
            <a:fillRect/>
          </a:stretch>
        </p:blipFill>
        <p:spPr>
          <a:xfrm>
            <a:off x="4317395" y="1347005"/>
            <a:ext cx="4260300" cy="3187581"/>
          </a:xfrm>
          <a:prstGeom prst="rect">
            <a:avLst/>
          </a:prstGeom>
        </p:spPr>
      </p:pic>
      <p:pic>
        <p:nvPicPr>
          <p:cNvPr id="4" name="Picture 3">
            <a:extLst>
              <a:ext uri="{FF2B5EF4-FFF2-40B4-BE49-F238E27FC236}">
                <a16:creationId xmlns:a16="http://schemas.microsoft.com/office/drawing/2014/main" id="{42C6962A-130A-B2E6-3720-E09999530BFC}"/>
              </a:ext>
            </a:extLst>
          </p:cNvPr>
          <p:cNvPicPr>
            <a:picLocks noChangeAspect="1"/>
          </p:cNvPicPr>
          <p:nvPr/>
        </p:nvPicPr>
        <p:blipFill>
          <a:blip r:embed="rId3"/>
          <a:stretch>
            <a:fillRect/>
          </a:stretch>
        </p:blipFill>
        <p:spPr>
          <a:xfrm>
            <a:off x="226348" y="1287719"/>
            <a:ext cx="3971513" cy="3306154"/>
          </a:xfrm>
          <a:prstGeom prst="rect">
            <a:avLst/>
          </a:prstGeom>
        </p:spPr>
      </p:pic>
      <p:sp>
        <p:nvSpPr>
          <p:cNvPr id="5" name="TextBox 4">
            <a:extLst>
              <a:ext uri="{FF2B5EF4-FFF2-40B4-BE49-F238E27FC236}">
                <a16:creationId xmlns:a16="http://schemas.microsoft.com/office/drawing/2014/main" id="{6C392EA6-CF69-3229-4801-DF38CA655A37}"/>
              </a:ext>
            </a:extLst>
          </p:cNvPr>
          <p:cNvSpPr txBox="1"/>
          <p:nvPr/>
        </p:nvSpPr>
        <p:spPr>
          <a:xfrm>
            <a:off x="311700" y="885615"/>
            <a:ext cx="3664079" cy="523220"/>
          </a:xfrm>
          <a:prstGeom prst="rect">
            <a:avLst/>
          </a:prstGeom>
          <a:noFill/>
        </p:spPr>
        <p:txBody>
          <a:bodyPr wrap="square" rtlCol="0">
            <a:spAutoFit/>
          </a:bodyPr>
          <a:lstStyle/>
          <a:p>
            <a:r>
              <a:rPr lang="en-US" dirty="0" err="1"/>
              <a:t>Family_size</a:t>
            </a:r>
            <a:r>
              <a:rPr lang="en-US" dirty="0"/>
              <a:t> classification with training dataset</a:t>
            </a:r>
          </a:p>
        </p:txBody>
      </p:sp>
      <p:sp>
        <p:nvSpPr>
          <p:cNvPr id="6" name="TextBox 5">
            <a:extLst>
              <a:ext uri="{FF2B5EF4-FFF2-40B4-BE49-F238E27FC236}">
                <a16:creationId xmlns:a16="http://schemas.microsoft.com/office/drawing/2014/main" id="{8AACB9BC-A93A-AF9B-7485-5CD10B0BA80F}"/>
              </a:ext>
            </a:extLst>
          </p:cNvPr>
          <p:cNvSpPr txBox="1"/>
          <p:nvPr/>
        </p:nvSpPr>
        <p:spPr>
          <a:xfrm>
            <a:off x="4317395" y="904795"/>
            <a:ext cx="3714248" cy="307777"/>
          </a:xfrm>
          <a:prstGeom prst="rect">
            <a:avLst/>
          </a:prstGeom>
          <a:noFill/>
        </p:spPr>
        <p:txBody>
          <a:bodyPr wrap="square" rtlCol="0">
            <a:spAutoFit/>
          </a:bodyPr>
          <a:lstStyle/>
          <a:p>
            <a:r>
              <a:rPr lang="en-US" dirty="0" err="1"/>
              <a:t>Family_size</a:t>
            </a:r>
            <a:r>
              <a:rPr lang="en-US" dirty="0"/>
              <a:t> classification with Test dataset</a:t>
            </a:r>
          </a:p>
        </p:txBody>
      </p:sp>
      <p:sp>
        <p:nvSpPr>
          <p:cNvPr id="7" name="TextBox 6">
            <a:extLst>
              <a:ext uri="{FF2B5EF4-FFF2-40B4-BE49-F238E27FC236}">
                <a16:creationId xmlns:a16="http://schemas.microsoft.com/office/drawing/2014/main" id="{7330E611-8A91-9CFD-B534-90C67B1B3B22}"/>
              </a:ext>
            </a:extLst>
          </p:cNvPr>
          <p:cNvSpPr txBox="1"/>
          <p:nvPr/>
        </p:nvSpPr>
        <p:spPr>
          <a:xfrm>
            <a:off x="888763" y="4580546"/>
            <a:ext cx="7263925" cy="307648"/>
          </a:xfrm>
          <a:prstGeom prst="rect">
            <a:avLst/>
          </a:prstGeom>
          <a:noFill/>
        </p:spPr>
        <p:txBody>
          <a:bodyPr wrap="square" rtlCol="0">
            <a:spAutoFit/>
          </a:bodyPr>
          <a:lstStyle/>
          <a:p>
            <a:r>
              <a:rPr lang="en-US" dirty="0">
                <a:solidFill>
                  <a:srgbClr val="FF0000"/>
                </a:solidFill>
              </a:rPr>
              <a:t>Here, we observed the classification in training and test dataset is almost similar</a:t>
            </a:r>
          </a:p>
        </p:txBody>
      </p:sp>
    </p:spTree>
    <p:extLst>
      <p:ext uri="{BB962C8B-B14F-4D97-AF65-F5344CB8AC3E}">
        <p14:creationId xmlns:p14="http://schemas.microsoft.com/office/powerpoint/2010/main" val="805936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68A0-ED1B-F400-BA5D-82F20DA5A4C9}"/>
              </a:ext>
            </a:extLst>
          </p:cNvPr>
          <p:cNvSpPr>
            <a:spLocks noGrp="1"/>
          </p:cNvSpPr>
          <p:nvPr>
            <p:ph type="title"/>
          </p:nvPr>
        </p:nvSpPr>
        <p:spPr>
          <a:xfrm>
            <a:off x="311700" y="315925"/>
            <a:ext cx="8520600" cy="537515"/>
          </a:xfrm>
        </p:spPr>
        <p:txBody>
          <a:bodyPr>
            <a:noAutofit/>
          </a:bodyPr>
          <a:lstStyle/>
          <a:p>
            <a:r>
              <a:rPr lang="en-US" sz="2800" dirty="0"/>
              <a:t>Model training with results (K-prototype, KNN, Random Forest, Logistic)</a:t>
            </a:r>
          </a:p>
        </p:txBody>
      </p:sp>
      <p:pic>
        <p:nvPicPr>
          <p:cNvPr id="3" name="Picture 2">
            <a:extLst>
              <a:ext uri="{FF2B5EF4-FFF2-40B4-BE49-F238E27FC236}">
                <a16:creationId xmlns:a16="http://schemas.microsoft.com/office/drawing/2014/main" id="{68F0CDBE-2231-38AA-2BE4-1BB20A34C9A0}"/>
              </a:ext>
            </a:extLst>
          </p:cNvPr>
          <p:cNvPicPr>
            <a:picLocks noChangeAspect="1"/>
          </p:cNvPicPr>
          <p:nvPr/>
        </p:nvPicPr>
        <p:blipFill>
          <a:blip r:embed="rId2"/>
          <a:stretch>
            <a:fillRect/>
          </a:stretch>
        </p:blipFill>
        <p:spPr>
          <a:xfrm>
            <a:off x="461555" y="1369394"/>
            <a:ext cx="3535679" cy="1063591"/>
          </a:xfrm>
          <a:prstGeom prst="rect">
            <a:avLst/>
          </a:prstGeom>
        </p:spPr>
      </p:pic>
      <p:pic>
        <p:nvPicPr>
          <p:cNvPr id="4" name="Picture 3">
            <a:extLst>
              <a:ext uri="{FF2B5EF4-FFF2-40B4-BE49-F238E27FC236}">
                <a16:creationId xmlns:a16="http://schemas.microsoft.com/office/drawing/2014/main" id="{FEB47722-BE63-E45B-841B-9571DD817953}"/>
              </a:ext>
            </a:extLst>
          </p:cNvPr>
          <p:cNvPicPr>
            <a:picLocks noChangeAspect="1"/>
          </p:cNvPicPr>
          <p:nvPr/>
        </p:nvPicPr>
        <p:blipFill>
          <a:blip r:embed="rId3"/>
          <a:stretch>
            <a:fillRect/>
          </a:stretch>
        </p:blipFill>
        <p:spPr>
          <a:xfrm>
            <a:off x="558981" y="2571750"/>
            <a:ext cx="3438253" cy="1830069"/>
          </a:xfrm>
          <a:prstGeom prst="rect">
            <a:avLst/>
          </a:prstGeom>
        </p:spPr>
      </p:pic>
      <p:pic>
        <p:nvPicPr>
          <p:cNvPr id="5" name="Picture 4">
            <a:extLst>
              <a:ext uri="{FF2B5EF4-FFF2-40B4-BE49-F238E27FC236}">
                <a16:creationId xmlns:a16="http://schemas.microsoft.com/office/drawing/2014/main" id="{2B97743C-5481-2931-819C-BAB3154A6F31}"/>
              </a:ext>
            </a:extLst>
          </p:cNvPr>
          <p:cNvPicPr>
            <a:picLocks noChangeAspect="1"/>
          </p:cNvPicPr>
          <p:nvPr/>
        </p:nvPicPr>
        <p:blipFill>
          <a:blip r:embed="rId4"/>
          <a:stretch>
            <a:fillRect/>
          </a:stretch>
        </p:blipFill>
        <p:spPr>
          <a:xfrm>
            <a:off x="4572000" y="2571750"/>
            <a:ext cx="3317966" cy="1830070"/>
          </a:xfrm>
          <a:prstGeom prst="rect">
            <a:avLst/>
          </a:prstGeom>
        </p:spPr>
      </p:pic>
      <p:pic>
        <p:nvPicPr>
          <p:cNvPr id="6" name="Picture 5">
            <a:extLst>
              <a:ext uri="{FF2B5EF4-FFF2-40B4-BE49-F238E27FC236}">
                <a16:creationId xmlns:a16="http://schemas.microsoft.com/office/drawing/2014/main" id="{412E3BAF-4806-5472-F974-A6A54A0F75BF}"/>
              </a:ext>
            </a:extLst>
          </p:cNvPr>
          <p:cNvPicPr>
            <a:picLocks noChangeAspect="1"/>
          </p:cNvPicPr>
          <p:nvPr/>
        </p:nvPicPr>
        <p:blipFill>
          <a:blip r:embed="rId5"/>
          <a:stretch>
            <a:fillRect/>
          </a:stretch>
        </p:blipFill>
        <p:spPr>
          <a:xfrm>
            <a:off x="4572000" y="1035050"/>
            <a:ext cx="3317965" cy="1536700"/>
          </a:xfrm>
          <a:prstGeom prst="rect">
            <a:avLst/>
          </a:prstGeom>
        </p:spPr>
      </p:pic>
    </p:spTree>
    <p:extLst>
      <p:ext uri="{BB962C8B-B14F-4D97-AF65-F5344CB8AC3E}">
        <p14:creationId xmlns:p14="http://schemas.microsoft.com/office/powerpoint/2010/main" val="2123935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471176" y="107017"/>
            <a:ext cx="8520600" cy="4955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rgbClr val="444444"/>
                </a:solidFill>
                <a:highlight>
                  <a:srgbClr val="FFFFFF"/>
                </a:highlight>
                <a:latin typeface="Times New Roman" panose="02020603050405020304" pitchFamily="18" charset="0"/>
                <a:cs typeface="Times New Roman" panose="02020603050405020304" pitchFamily="18" charset="0"/>
              </a:rPr>
              <a:t>Results of models with good accuracy (K-prototype, SVM, MLP)</a:t>
            </a:r>
            <a:endParaRPr sz="2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6302AC8-22EE-0085-1140-049AE397BBA4}"/>
              </a:ext>
            </a:extLst>
          </p:cNvPr>
          <p:cNvPicPr>
            <a:picLocks noChangeAspect="1"/>
          </p:cNvPicPr>
          <p:nvPr/>
        </p:nvPicPr>
        <p:blipFill>
          <a:blip r:embed="rId3"/>
          <a:stretch>
            <a:fillRect/>
          </a:stretch>
        </p:blipFill>
        <p:spPr>
          <a:xfrm>
            <a:off x="485583" y="762583"/>
            <a:ext cx="4039864" cy="1837848"/>
          </a:xfrm>
          <a:prstGeom prst="rect">
            <a:avLst/>
          </a:prstGeom>
        </p:spPr>
      </p:pic>
      <p:pic>
        <p:nvPicPr>
          <p:cNvPr id="3" name="Picture 2">
            <a:extLst>
              <a:ext uri="{FF2B5EF4-FFF2-40B4-BE49-F238E27FC236}">
                <a16:creationId xmlns:a16="http://schemas.microsoft.com/office/drawing/2014/main" id="{0B8B18FE-F409-DC4D-7121-8FC862023E4E}"/>
              </a:ext>
            </a:extLst>
          </p:cNvPr>
          <p:cNvPicPr>
            <a:picLocks noChangeAspect="1"/>
          </p:cNvPicPr>
          <p:nvPr/>
        </p:nvPicPr>
        <p:blipFill>
          <a:blip r:embed="rId4"/>
          <a:stretch>
            <a:fillRect/>
          </a:stretch>
        </p:blipFill>
        <p:spPr>
          <a:xfrm>
            <a:off x="4511040" y="779415"/>
            <a:ext cx="4161784" cy="1837848"/>
          </a:xfrm>
          <a:prstGeom prst="rect">
            <a:avLst/>
          </a:prstGeom>
        </p:spPr>
      </p:pic>
      <p:pic>
        <p:nvPicPr>
          <p:cNvPr id="4" name="Picture 3">
            <a:extLst>
              <a:ext uri="{FF2B5EF4-FFF2-40B4-BE49-F238E27FC236}">
                <a16:creationId xmlns:a16="http://schemas.microsoft.com/office/drawing/2014/main" id="{7D0A9884-F6F4-1885-CAF0-3CEE73AE3BE7}"/>
              </a:ext>
            </a:extLst>
          </p:cNvPr>
          <p:cNvPicPr>
            <a:picLocks noChangeAspect="1"/>
          </p:cNvPicPr>
          <p:nvPr/>
        </p:nvPicPr>
        <p:blipFill>
          <a:blip r:embed="rId5"/>
          <a:stretch>
            <a:fillRect/>
          </a:stretch>
        </p:blipFill>
        <p:spPr>
          <a:xfrm>
            <a:off x="499989" y="3080499"/>
            <a:ext cx="4011051" cy="1856387"/>
          </a:xfrm>
          <a:prstGeom prst="rect">
            <a:avLst/>
          </a:prstGeom>
        </p:spPr>
      </p:pic>
      <p:pic>
        <p:nvPicPr>
          <p:cNvPr id="5" name="Picture 4">
            <a:extLst>
              <a:ext uri="{FF2B5EF4-FFF2-40B4-BE49-F238E27FC236}">
                <a16:creationId xmlns:a16="http://schemas.microsoft.com/office/drawing/2014/main" id="{F2213D9C-E68C-EB13-AFE7-24642CE6DB52}"/>
              </a:ext>
            </a:extLst>
          </p:cNvPr>
          <p:cNvPicPr>
            <a:picLocks noChangeAspect="1"/>
          </p:cNvPicPr>
          <p:nvPr/>
        </p:nvPicPr>
        <p:blipFill>
          <a:blip r:embed="rId6"/>
          <a:stretch>
            <a:fillRect/>
          </a:stretch>
        </p:blipFill>
        <p:spPr>
          <a:xfrm>
            <a:off x="4572000" y="3080500"/>
            <a:ext cx="4011050" cy="1837848"/>
          </a:xfrm>
          <a:prstGeom prst="rect">
            <a:avLst/>
          </a:prstGeom>
        </p:spPr>
      </p:pic>
      <p:sp>
        <p:nvSpPr>
          <p:cNvPr id="6" name="TextBox 5">
            <a:extLst>
              <a:ext uri="{FF2B5EF4-FFF2-40B4-BE49-F238E27FC236}">
                <a16:creationId xmlns:a16="http://schemas.microsoft.com/office/drawing/2014/main" id="{4569040C-3034-88EB-3F0E-958462DE0D46}"/>
              </a:ext>
            </a:extLst>
          </p:cNvPr>
          <p:cNvSpPr txBox="1"/>
          <p:nvPr/>
        </p:nvSpPr>
        <p:spPr>
          <a:xfrm>
            <a:off x="591461" y="2755890"/>
            <a:ext cx="3523340" cy="307777"/>
          </a:xfrm>
          <a:prstGeom prst="rect">
            <a:avLst/>
          </a:prstGeom>
          <a:noFill/>
        </p:spPr>
        <p:txBody>
          <a:bodyPr wrap="square" rtlCol="0">
            <a:spAutoFit/>
          </a:bodyPr>
          <a:lstStyle/>
          <a:p>
            <a:r>
              <a:rPr lang="en-US" dirty="0"/>
              <a:t>Confusion matrix of MLP classifier</a:t>
            </a:r>
          </a:p>
        </p:txBody>
      </p:sp>
      <p:sp>
        <p:nvSpPr>
          <p:cNvPr id="7" name="TextBox 6">
            <a:extLst>
              <a:ext uri="{FF2B5EF4-FFF2-40B4-BE49-F238E27FC236}">
                <a16:creationId xmlns:a16="http://schemas.microsoft.com/office/drawing/2014/main" id="{EBDF81EF-00E1-6367-D986-F3E5D7CA5848}"/>
              </a:ext>
            </a:extLst>
          </p:cNvPr>
          <p:cNvSpPr txBox="1"/>
          <p:nvPr/>
        </p:nvSpPr>
        <p:spPr>
          <a:xfrm>
            <a:off x="4572000" y="2725947"/>
            <a:ext cx="3925019" cy="307777"/>
          </a:xfrm>
          <a:prstGeom prst="rect">
            <a:avLst/>
          </a:prstGeom>
          <a:noFill/>
        </p:spPr>
        <p:txBody>
          <a:bodyPr wrap="square" rtlCol="0">
            <a:spAutoFit/>
          </a:bodyPr>
          <a:lstStyle/>
          <a:p>
            <a:r>
              <a:rPr lang="en-US" dirty="0"/>
              <a:t>Predictions of SVM Classifier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6D74-9850-1A4A-896A-05BEB02E2D0C}"/>
              </a:ext>
            </a:extLst>
          </p:cNvPr>
          <p:cNvSpPr>
            <a:spLocks noGrp="1"/>
          </p:cNvSpPr>
          <p:nvPr>
            <p:ph type="title"/>
          </p:nvPr>
        </p:nvSpPr>
        <p:spPr/>
        <p:txBody>
          <a:bodyPr/>
          <a:lstStyle/>
          <a:p>
            <a:r>
              <a:rPr lang="en-US" dirty="0"/>
              <a:t>Conclusion and Future scope</a:t>
            </a:r>
          </a:p>
        </p:txBody>
      </p:sp>
      <p:sp>
        <p:nvSpPr>
          <p:cNvPr id="3" name="Text Placeholder 2">
            <a:extLst>
              <a:ext uri="{FF2B5EF4-FFF2-40B4-BE49-F238E27FC236}">
                <a16:creationId xmlns:a16="http://schemas.microsoft.com/office/drawing/2014/main" id="{347A7CFE-7679-6294-F51D-74CA8CD5C2CC}"/>
              </a:ext>
            </a:extLst>
          </p:cNvPr>
          <p:cNvSpPr>
            <a:spLocks noGrp="1"/>
          </p:cNvSpPr>
          <p:nvPr>
            <p:ph type="body" idx="1"/>
          </p:nvPr>
        </p:nvSpPr>
        <p:spPr>
          <a:xfrm>
            <a:off x="311700" y="1415843"/>
            <a:ext cx="8520600" cy="3354000"/>
          </a:xfrm>
        </p:spPr>
        <p:txBody>
          <a:bodyPr>
            <a:normAutofit/>
          </a:bodyPr>
          <a:lstStyle/>
          <a:p>
            <a:pPr algn="l">
              <a:buFont typeface="Arial" panose="020B0604020202020204" pitchFamily="34" charset="0"/>
              <a:buChar char="•"/>
            </a:pPr>
            <a:r>
              <a:rPr lang="en-US" sz="1600" b="0" i="0" u="none" strike="noStrike" dirty="0">
                <a:solidFill>
                  <a:schemeClr val="tx1"/>
                </a:solidFill>
                <a:effectLst/>
                <a:latin typeface="Times New Roman" panose="02020603050405020304" pitchFamily="18" charset="0"/>
                <a:cs typeface="Times New Roman" panose="02020603050405020304" pitchFamily="18" charset="0"/>
              </a:rPr>
              <a:t>The study showed that using SVM and MLP algorithms effectively expands consumer segmentation tactics into new areas.</a:t>
            </a:r>
          </a:p>
          <a:p>
            <a:pPr algn="l">
              <a:buFont typeface="Arial" panose="020B0604020202020204" pitchFamily="34" charset="0"/>
              <a:buChar char="•"/>
            </a:pPr>
            <a:r>
              <a:rPr lang="en-US" sz="1600" b="0" i="0" u="none" strike="noStrike" dirty="0">
                <a:solidFill>
                  <a:schemeClr val="tx1"/>
                </a:solidFill>
                <a:effectLst/>
                <a:latin typeface="Times New Roman" panose="02020603050405020304" pitchFamily="18" charset="0"/>
                <a:cs typeface="Times New Roman" panose="02020603050405020304" pitchFamily="18" charset="0"/>
              </a:rPr>
              <a:t>The discrepancies in clusters 2 and 3 suggest that increasing data or adding relevant factors could improve accuracy in k-prototype Algorithm.</a:t>
            </a:r>
          </a:p>
          <a:p>
            <a:pPr algn="l">
              <a:buFont typeface="Arial" panose="020B0604020202020204" pitchFamily="34" charset="0"/>
              <a:buChar char="•"/>
            </a:pPr>
            <a:r>
              <a:rPr lang="en-US" sz="1600" b="0" i="0" u="none" strike="noStrike" dirty="0">
                <a:solidFill>
                  <a:schemeClr val="tx1"/>
                </a:solidFill>
                <a:effectLst/>
                <a:latin typeface="Times New Roman" panose="02020603050405020304" pitchFamily="18" charset="0"/>
                <a:cs typeface="Times New Roman" panose="02020603050405020304" pitchFamily="18" charset="0"/>
              </a:rPr>
              <a:t>The project's results enable the vehicle firm to target new customers, enhance marketing efforts, and boost customer engagement in the new market and we can improve the classification by increasing the number of data points or variables.</a:t>
            </a:r>
          </a:p>
          <a:p>
            <a:pPr marL="114300" indent="0">
              <a:buNone/>
            </a:pPr>
            <a:endParaRPr lang="en-US" dirty="0"/>
          </a:p>
        </p:txBody>
      </p:sp>
    </p:spTree>
    <p:extLst>
      <p:ext uri="{BB962C8B-B14F-4D97-AF65-F5344CB8AC3E}">
        <p14:creationId xmlns:p14="http://schemas.microsoft.com/office/powerpoint/2010/main" val="3729804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828ADB-8DF6-A0A0-0497-8C65D133C0C7}"/>
              </a:ext>
            </a:extLst>
          </p:cNvPr>
          <p:cNvSpPr/>
          <p:nvPr/>
        </p:nvSpPr>
        <p:spPr>
          <a:xfrm>
            <a:off x="232912" y="284671"/>
            <a:ext cx="8471140" cy="4666891"/>
          </a:xfrm>
          <a:prstGeom prst="rect">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8" name="Picture 4" descr="Thank You PPT Slide 2">
            <a:extLst>
              <a:ext uri="{FF2B5EF4-FFF2-40B4-BE49-F238E27FC236}">
                <a16:creationId xmlns:a16="http://schemas.microsoft.com/office/drawing/2014/main" id="{95D9B86C-4581-7E3F-2E66-8A8467202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12" y="284670"/>
            <a:ext cx="8471140" cy="4666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03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377D9-7E8E-4A57-1298-5D305061A3E2}"/>
              </a:ext>
            </a:extLst>
          </p:cNvPr>
          <p:cNvSpPr>
            <a:spLocks noGrp="1"/>
          </p:cNvSpPr>
          <p:nvPr>
            <p:ph type="title"/>
          </p:nvPr>
        </p:nvSpPr>
        <p:spPr>
          <a:xfrm>
            <a:off x="250166" y="315925"/>
            <a:ext cx="8582134" cy="831300"/>
          </a:xfrm>
        </p:spPr>
        <p:txBody>
          <a:bodyPr>
            <a:normAutofit/>
          </a:bodyPr>
          <a:lstStyle/>
          <a:p>
            <a:r>
              <a:rPr lang="en-US" sz="2400"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D546A13B-499A-2BAA-F254-B33C6D78D1B7}"/>
              </a:ext>
            </a:extLst>
          </p:cNvPr>
          <p:cNvSpPr>
            <a:spLocks noGrp="1"/>
          </p:cNvSpPr>
          <p:nvPr>
            <p:ph type="body" idx="1"/>
          </p:nvPr>
        </p:nvSpPr>
        <p:spPr>
          <a:xfrm>
            <a:off x="147314" y="1082099"/>
            <a:ext cx="8520600" cy="3354000"/>
          </a:xfrm>
        </p:spPr>
        <p:txBody>
          <a:bodyPr>
            <a:normAutofit lnSpcReduction="10000"/>
          </a:bodyPr>
          <a:lstStyle/>
          <a:p>
            <a:pPr marL="742950" lvl="1" indent="-285750" algn="l">
              <a:buFont typeface="Arial" panose="020B0604020202020204" pitchFamily="34" charset="0"/>
              <a:buChar char="•"/>
            </a:pPr>
            <a:r>
              <a:rPr lang="en-US" sz="1600" b="0" i="0" dirty="0">
                <a:solidFill>
                  <a:schemeClr val="tx1"/>
                </a:solidFill>
                <a:effectLst/>
                <a:latin typeface="Times New Roman"/>
                <a:cs typeface="Times New Roman"/>
              </a:rPr>
              <a:t>This project focuses on the analysis of existing products dataset from the Kaggle repository.</a:t>
            </a:r>
          </a:p>
          <a:p>
            <a:pPr marL="742950" lvl="1" indent="-285750">
              <a:buFont typeface="Arial" panose="020B0604020202020204" pitchFamily="34" charset="0"/>
              <a:buChar char="•"/>
            </a:pPr>
            <a:r>
              <a:rPr lang="en" sz="1600" dirty="0">
                <a:solidFill>
                  <a:schemeClr val="tx1"/>
                </a:solidFill>
                <a:latin typeface="Times New Roman"/>
                <a:cs typeface="Times New Roman"/>
              </a:rPr>
              <a:t>D</a:t>
            </a:r>
            <a:r>
              <a:rPr lang="en-US" sz="1600" dirty="0">
                <a:solidFill>
                  <a:schemeClr val="tx1"/>
                </a:solidFill>
                <a:latin typeface="Times New Roman"/>
                <a:cs typeface="Times New Roman"/>
              </a:rPr>
              <a:t>a</a:t>
            </a:r>
            <a:r>
              <a:rPr lang="en" sz="1600" dirty="0">
                <a:solidFill>
                  <a:schemeClr val="tx1"/>
                </a:solidFill>
                <a:latin typeface="Times New Roman"/>
                <a:cs typeface="Times New Roman"/>
              </a:rPr>
              <a:t>ta set – </a:t>
            </a:r>
            <a:r>
              <a:rPr lang="en-US" sz="1600" dirty="0">
                <a:solidFill>
                  <a:srgbClr val="607D8B"/>
                </a:solidFill>
                <a:latin typeface="Times New Roman"/>
                <a:cs typeface="Times New Roman"/>
              </a:rPr>
              <a:t>Customer Segmentation, KAGGLE</a:t>
            </a:r>
            <a:endParaRPr lang="en" sz="1600" dirty="0">
              <a:solidFill>
                <a:schemeClr val="tx1"/>
              </a:solidFill>
              <a:latin typeface="Times New Roman"/>
              <a:cs typeface="Times New Roman"/>
            </a:endParaRPr>
          </a:p>
          <a:p>
            <a:pPr marL="742950" lvl="1" indent="-285750">
              <a:buFont typeface="Arial" panose="020B0604020202020204" pitchFamily="34" charset="0"/>
              <a:buChar char="•"/>
            </a:pPr>
            <a:r>
              <a:rPr lang="en-US" sz="1600" b="0" i="0" dirty="0">
                <a:solidFill>
                  <a:schemeClr val="tx1"/>
                </a:solidFill>
                <a:effectLst/>
                <a:latin typeface="Times New Roman"/>
                <a:cs typeface="Times New Roman"/>
              </a:rPr>
              <a:t>The dataset is a comprehensive collection of behavior related data of existing clients.</a:t>
            </a:r>
          </a:p>
          <a:p>
            <a:pPr marL="114300" indent="0" algn="l">
              <a:buNone/>
            </a:pPr>
            <a:r>
              <a:rPr lang="en-US" sz="2400" i="0" dirty="0">
                <a:solidFill>
                  <a:schemeClr val="tx1"/>
                </a:solidFill>
                <a:effectLst/>
                <a:latin typeface="Times New Roman" panose="02020603050405020304" pitchFamily="18" charset="0"/>
                <a:cs typeface="Times New Roman" panose="02020603050405020304" pitchFamily="18" charset="0"/>
              </a:rPr>
              <a:t>Importance</a:t>
            </a:r>
          </a:p>
          <a:p>
            <a:pPr marL="742950" lvl="1" indent="-285750" algn="l">
              <a:buFont typeface="Arial" panose="020B0604020202020204" pitchFamily="34" charset="0"/>
              <a:buChar char="•"/>
            </a:pPr>
            <a:r>
              <a:rPr lang="en-US" sz="1600" b="0" i="0" dirty="0">
                <a:solidFill>
                  <a:schemeClr val="tx1"/>
                </a:solidFill>
                <a:effectLst/>
                <a:latin typeface="Times New Roman"/>
                <a:cs typeface="Times New Roman"/>
              </a:rPr>
              <a:t>The analysis of this dataset is crucial for understanding customer behavior and preferences.</a:t>
            </a:r>
          </a:p>
          <a:p>
            <a:pPr marL="742950" lvl="1" indent="-285750"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It provides insights that can help to new customer dataset with same marketing strategies and improve customer engagement.</a:t>
            </a:r>
          </a:p>
          <a:p>
            <a:pPr marL="114300" indent="0" algn="l">
              <a:buNone/>
            </a:pPr>
            <a:r>
              <a:rPr lang="en-US" sz="2400" i="0" dirty="0">
                <a:solidFill>
                  <a:schemeClr val="tx1"/>
                </a:solidFill>
                <a:effectLst/>
                <a:latin typeface="Times New Roman" panose="02020603050405020304" pitchFamily="18" charset="0"/>
                <a:cs typeface="Times New Roman" panose="02020603050405020304" pitchFamily="18" charset="0"/>
              </a:rPr>
              <a:t>Objective</a:t>
            </a:r>
          </a:p>
          <a:p>
            <a:pPr marL="742950" lvl="1" indent="-285750">
              <a:buFont typeface="Arial" panose="020B0604020202020204" pitchFamily="34" charset="0"/>
              <a:buChar char="•"/>
            </a:pPr>
            <a:r>
              <a:rPr lang="en-US" sz="1600" b="0" i="0" dirty="0">
                <a:solidFill>
                  <a:schemeClr val="tx1"/>
                </a:solidFill>
                <a:effectLst/>
                <a:latin typeface="Times New Roman"/>
                <a:cs typeface="Times New Roman"/>
              </a:rPr>
              <a:t>Our goal is to </a:t>
            </a:r>
            <a:r>
              <a:rPr lang="en-US" sz="1600" b="0" i="0" u="none" strike="noStrike" dirty="0">
                <a:solidFill>
                  <a:srgbClr val="3C4043"/>
                </a:solidFill>
                <a:effectLst/>
                <a:latin typeface="Inter"/>
              </a:rPr>
              <a:t>classify all new customers into 4 </a:t>
            </a:r>
            <a:r>
              <a:rPr lang="en-US" sz="1600" b="0" i="0" dirty="0">
                <a:solidFill>
                  <a:schemeClr val="tx1"/>
                </a:solidFill>
                <a:effectLst/>
                <a:latin typeface="Times New Roman"/>
                <a:cs typeface="Times New Roman"/>
              </a:rPr>
              <a:t>meaningful segments with same strategy that is used to present clients, by using trends of current dataset, and provide actionable recommendations.</a:t>
            </a:r>
          </a:p>
          <a:p>
            <a:endParaRPr lang="en-US" dirty="0"/>
          </a:p>
        </p:txBody>
      </p:sp>
    </p:spTree>
    <p:extLst>
      <p:ext uri="{BB962C8B-B14F-4D97-AF65-F5344CB8AC3E}">
        <p14:creationId xmlns:p14="http://schemas.microsoft.com/office/powerpoint/2010/main" val="1427928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65826" y="315925"/>
            <a:ext cx="8366474"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200" dirty="0">
                <a:solidFill>
                  <a:schemeClr val="tx1"/>
                </a:solidFill>
                <a:highlight>
                  <a:srgbClr val="FFFFFF"/>
                </a:highlight>
                <a:latin typeface="Times New Roman" panose="02020603050405020304" pitchFamily="18" charset="0"/>
                <a:cs typeface="Times New Roman" panose="02020603050405020304" pitchFamily="18" charset="0"/>
              </a:rPr>
              <a:t>Dataset: Customer Segmentation</a:t>
            </a:r>
            <a:endParaRPr sz="3200" dirty="0">
              <a:solidFill>
                <a:schemeClr val="tx1"/>
              </a:solidFill>
              <a:latin typeface="Times New Roman" panose="02020603050405020304" pitchFamily="18" charset="0"/>
              <a:cs typeface="Times New Roman" panose="02020603050405020304" pitchFamily="18" charset="0"/>
            </a:endParaRPr>
          </a:p>
        </p:txBody>
      </p:sp>
      <p:sp>
        <p:nvSpPr>
          <p:cNvPr id="75" name="Google Shape;75;p15"/>
          <p:cNvSpPr txBox="1">
            <a:spLocks noGrp="1"/>
          </p:cNvSpPr>
          <p:nvPr>
            <p:ph type="body" idx="1"/>
          </p:nvPr>
        </p:nvSpPr>
        <p:spPr>
          <a:xfrm>
            <a:off x="555982" y="1337006"/>
            <a:ext cx="1725256" cy="3049411"/>
          </a:xfrm>
          <a:prstGeom prst="rect">
            <a:avLst/>
          </a:prstGeom>
          <a:ln w="28575" cap="flat" cmpd="sng">
            <a:solidFill>
              <a:srgbClr val="CCA67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Dataset Characteristics:</a:t>
            </a:r>
            <a:endParaRPr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r>
              <a:rPr lang="en"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Multivariate</a:t>
            </a:r>
            <a:endParaRPr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endParaRPr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r>
              <a:rPr lang="en"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Associated Tasks:</a:t>
            </a:r>
            <a:endParaRPr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r>
              <a:rPr lang="en"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Classification</a:t>
            </a:r>
            <a:endParaRPr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endParaRPr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r>
              <a:rPr lang="en"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Feature Type:</a:t>
            </a:r>
            <a:endParaRPr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r>
              <a:rPr lang="en"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Categorical, Integer</a:t>
            </a:r>
            <a:endParaRPr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endParaRPr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r>
              <a:rPr lang="en"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 Instances:</a:t>
            </a:r>
            <a:endParaRPr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r>
              <a:rPr lang="en"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8054</a:t>
            </a:r>
            <a:endParaRPr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endParaRPr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None/>
            </a:pPr>
            <a:r>
              <a:rPr lang="en"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 Features:</a:t>
            </a:r>
            <a:endParaRPr sz="1200"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r>
              <a:rPr lang="en-US"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rPr>
              <a:t>12</a:t>
            </a:r>
            <a:endParaRPr sz="1200" b="1" dirty="0">
              <a:solidFill>
                <a:srgbClr val="303030"/>
              </a:solidFill>
              <a:latin typeface="Times New Roman" panose="02020603050405020304" pitchFamily="18" charset="0"/>
              <a:ea typeface="Open Sans" panose="020B0606030504020204" pitchFamily="34" charset="0"/>
              <a:cs typeface="Times New Roman" panose="02020603050405020304" pitchFamily="18" charset="0"/>
            </a:endParaRPr>
          </a:p>
          <a:p>
            <a:pPr marL="0" lvl="0" indent="0" algn="l" rtl="0">
              <a:spcBef>
                <a:spcPts val="0"/>
              </a:spcBef>
              <a:spcAft>
                <a:spcPts val="1200"/>
              </a:spcAft>
              <a:buNone/>
            </a:pPr>
            <a:endParaRPr dirty="0"/>
          </a:p>
        </p:txBody>
      </p:sp>
      <p:sp>
        <p:nvSpPr>
          <p:cNvPr id="76" name="Google Shape;76;p15"/>
          <p:cNvSpPr txBox="1">
            <a:spLocks noGrp="1"/>
          </p:cNvSpPr>
          <p:nvPr>
            <p:ph type="body" idx="4294967295"/>
          </p:nvPr>
        </p:nvSpPr>
        <p:spPr>
          <a:xfrm>
            <a:off x="2281238" y="1337005"/>
            <a:ext cx="6448694" cy="3485819"/>
          </a:xfrm>
          <a:prstGeom prst="rect">
            <a:avLst/>
          </a:prstGeom>
          <a:ln w="9525"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342900" algn="just" rtl="0">
              <a:spcBef>
                <a:spcPts val="0"/>
              </a:spcBef>
              <a:spcAft>
                <a:spcPts val="0"/>
              </a:spcAft>
              <a:buClr>
                <a:srgbClr val="303030"/>
              </a:buClr>
              <a:buSzPts val="1800"/>
              <a:buChar char="●"/>
            </a:pPr>
            <a:r>
              <a:rPr lang="en" sz="1600" dirty="0">
                <a:solidFill>
                  <a:srgbClr val="303030"/>
                </a:solidFill>
                <a:latin typeface="Times New Roman" panose="02020603050405020304" pitchFamily="18" charset="0"/>
                <a:cs typeface="Times New Roman" panose="02020603050405020304" pitchFamily="18" charset="0"/>
              </a:rPr>
              <a:t>The data is related to customer behavior related like age, experience, married, graduated... </a:t>
            </a:r>
            <a:endParaRPr sz="1600" dirty="0">
              <a:solidFill>
                <a:srgbClr val="303030"/>
              </a:solidFill>
              <a:latin typeface="Times New Roman" panose="02020603050405020304" pitchFamily="18" charset="0"/>
              <a:cs typeface="Times New Roman" panose="02020603050405020304" pitchFamily="18" charset="0"/>
            </a:endParaRPr>
          </a:p>
          <a:p>
            <a:pPr marL="457200" lvl="0" indent="-342900" algn="just" rtl="0">
              <a:spcBef>
                <a:spcPts val="0"/>
              </a:spcBef>
              <a:spcAft>
                <a:spcPts val="0"/>
              </a:spcAft>
              <a:buClr>
                <a:srgbClr val="303030"/>
              </a:buClr>
              <a:buSzPts val="1800"/>
              <a:buChar char="●"/>
            </a:pPr>
            <a:r>
              <a:rPr lang="en-US" sz="1600" b="0" i="0" dirty="0">
                <a:solidFill>
                  <a:srgbClr val="000000"/>
                </a:solidFill>
                <a:effectLst/>
                <a:latin typeface="Times New Roman" panose="02020603050405020304" pitchFamily="18" charset="0"/>
                <a:cs typeface="Times New Roman" panose="02020603050405020304" pitchFamily="18" charset="0"/>
              </a:rPr>
              <a:t>The dataset had different types of client data like age, ID, </a:t>
            </a:r>
            <a:r>
              <a:rPr lang="en-US" sz="1600" b="0" i="0" dirty="0" err="1">
                <a:solidFill>
                  <a:srgbClr val="000000"/>
                </a:solidFill>
                <a:effectLst/>
                <a:latin typeface="Times New Roman" panose="02020603050405020304" pitchFamily="18" charset="0"/>
                <a:cs typeface="Times New Roman" panose="02020603050405020304" pitchFamily="18" charset="0"/>
              </a:rPr>
              <a:t>Ever_married</a:t>
            </a:r>
            <a:r>
              <a:rPr lang="en-US" sz="1600" b="0" i="0" dirty="0">
                <a:solidFill>
                  <a:srgbClr val="000000"/>
                </a:solidFill>
                <a:effectLst/>
                <a:latin typeface="Times New Roman" panose="02020603050405020304" pitchFamily="18" charset="0"/>
                <a:cs typeface="Times New Roman" panose="02020603050405020304" pitchFamily="18" charset="0"/>
              </a:rPr>
              <a:t>, Graduated, Profession, Gender, </a:t>
            </a:r>
            <a:r>
              <a:rPr lang="en-US" sz="1600" b="0" i="0" dirty="0" err="1">
                <a:solidFill>
                  <a:srgbClr val="000000"/>
                </a:solidFill>
                <a:effectLst/>
                <a:latin typeface="Times New Roman" panose="02020603050405020304" pitchFamily="18" charset="0"/>
                <a:cs typeface="Times New Roman" panose="02020603050405020304" pitchFamily="18" charset="0"/>
              </a:rPr>
              <a:t>Work_exp</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Spending_score</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Family_size</a:t>
            </a:r>
            <a:r>
              <a:rPr lang="en-US" sz="1600" b="0" i="0" dirty="0">
                <a:solidFill>
                  <a:srgbClr val="000000"/>
                </a:solidFill>
                <a:effectLst/>
                <a:latin typeface="Times New Roman" panose="02020603050405020304" pitchFamily="18" charset="0"/>
                <a:cs typeface="Times New Roman" panose="02020603050405020304" pitchFamily="18" charset="0"/>
              </a:rPr>
              <a:t>, var_1, </a:t>
            </a:r>
            <a:r>
              <a:rPr lang="en-US" sz="1600" dirty="0">
                <a:solidFill>
                  <a:srgbClr val="000000"/>
                </a:solidFill>
                <a:latin typeface="Times New Roman" panose="02020603050405020304" pitchFamily="18" charset="0"/>
                <a:cs typeface="Times New Roman" panose="02020603050405020304" pitchFamily="18" charset="0"/>
              </a:rPr>
              <a:t>O</a:t>
            </a:r>
            <a:r>
              <a:rPr lang="en-US" sz="1600" b="0" i="0" dirty="0">
                <a:solidFill>
                  <a:srgbClr val="000000"/>
                </a:solidFill>
                <a:effectLst/>
                <a:latin typeface="Times New Roman" panose="02020603050405020304" pitchFamily="18" charset="0"/>
                <a:cs typeface="Times New Roman" panose="02020603050405020304" pitchFamily="18" charset="0"/>
              </a:rPr>
              <a:t>ne output variable y that denotes if customer is related to which Segmentation(like A,B,C,D).</a:t>
            </a:r>
            <a:r>
              <a:rPr lang="en" sz="1600" dirty="0">
                <a:solidFill>
                  <a:srgbClr val="303030"/>
                </a:solidFill>
                <a:latin typeface="Times New Roman" panose="02020603050405020304" pitchFamily="18" charset="0"/>
                <a:cs typeface="Times New Roman" panose="02020603050405020304" pitchFamily="18" charset="0"/>
              </a:rPr>
              <a:t> </a:t>
            </a:r>
          </a:p>
          <a:p>
            <a:pPr algn="just">
              <a:buClr>
                <a:srgbClr val="303030"/>
              </a:buClr>
            </a:pPr>
            <a:r>
              <a:rPr lang="en" sz="1600" dirty="0">
                <a:solidFill>
                  <a:srgbClr val="303030"/>
                </a:solidFill>
                <a:latin typeface="Times New Roman" panose="02020603050405020304" pitchFamily="18" charset="0"/>
                <a:cs typeface="Times New Roman" panose="02020603050405020304" pitchFamily="18" charset="0"/>
              </a:rPr>
              <a:t>The </a:t>
            </a:r>
            <a:r>
              <a:rPr lang="en" sz="1600" b="1" i="1" dirty="0">
                <a:solidFill>
                  <a:srgbClr val="303030"/>
                </a:solidFill>
                <a:latin typeface="Times New Roman" panose="02020603050405020304" pitchFamily="18" charset="0"/>
                <a:cs typeface="Times New Roman" panose="02020603050405020304" pitchFamily="18" charset="0"/>
              </a:rPr>
              <a:t>classification</a:t>
            </a:r>
            <a:r>
              <a:rPr lang="en" sz="1600" dirty="0">
                <a:solidFill>
                  <a:srgbClr val="303030"/>
                </a:solidFill>
                <a:latin typeface="Times New Roman" panose="02020603050405020304" pitchFamily="18" charset="0"/>
                <a:cs typeface="Times New Roman" panose="02020603050405020304" pitchFamily="18" charset="0"/>
              </a:rPr>
              <a:t> goal is to classify the new customers into different segments.</a:t>
            </a:r>
          </a:p>
          <a:p>
            <a:pPr marL="457200" lvl="0" indent="-342900" algn="just" rtl="0">
              <a:spcBef>
                <a:spcPts val="0"/>
              </a:spcBef>
              <a:spcAft>
                <a:spcPts val="0"/>
              </a:spcAft>
              <a:buClr>
                <a:srgbClr val="303030"/>
              </a:buClr>
              <a:buSzPts val="1800"/>
              <a:buChar char="●"/>
            </a:pPr>
            <a:endParaRPr dirty="0">
              <a:solidFill>
                <a:srgbClr val="303030"/>
              </a:solidFill>
              <a:latin typeface="Times New Roman" panose="02020603050405020304" pitchFamily="18" charset="0"/>
              <a:cs typeface="Times New Roman" panose="02020603050405020304" pitchFamily="18" charset="0"/>
            </a:endParaRPr>
          </a:p>
          <a:p>
            <a:pPr marL="457200" lvl="0" indent="-342900" algn="just" rtl="0">
              <a:spcBef>
                <a:spcPts val="0"/>
              </a:spcBef>
              <a:spcAft>
                <a:spcPts val="0"/>
              </a:spcAft>
              <a:buClr>
                <a:srgbClr val="303030"/>
              </a:buClr>
              <a:buSzPts val="1800"/>
              <a:buChar char="●"/>
            </a:pPr>
            <a:endParaRPr dirty="0">
              <a:solidFill>
                <a:srgbClr val="303030"/>
              </a:solidFill>
            </a:endParaRPr>
          </a:p>
          <a:p>
            <a:pPr marL="0" lvl="0" indent="0" algn="l" rtl="0">
              <a:spcBef>
                <a:spcPts val="1200"/>
              </a:spcBef>
              <a:spcAft>
                <a:spcPts val="0"/>
              </a:spcAft>
              <a:buNone/>
            </a:pPr>
            <a:endParaRPr sz="1100" dirty="0">
              <a:solidFill>
                <a:srgbClr val="303030"/>
              </a:solidFill>
              <a:highlight>
                <a:srgbClr val="FAFAFA"/>
              </a:highlight>
            </a:endParaRPr>
          </a:p>
          <a:p>
            <a:pPr marL="0" lvl="0" indent="0" algn="l" rtl="0">
              <a:spcBef>
                <a:spcPts val="1200"/>
              </a:spcBef>
              <a:spcAft>
                <a:spcPts val="1200"/>
              </a:spcAft>
              <a:buNone/>
            </a:pPr>
            <a:endParaRPr sz="1100" dirty="0">
              <a:solidFill>
                <a:srgbClr val="303030"/>
              </a:solidFill>
              <a:highlight>
                <a:srgbClr val="FAFAFA"/>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294494"/>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200" dirty="0">
                <a:solidFill>
                  <a:schemeClr val="tx1"/>
                </a:solidFill>
                <a:highlight>
                  <a:srgbClr val="FFFFFF"/>
                </a:highlight>
                <a:latin typeface="Times New Roman" panose="02020603050405020304" pitchFamily="18" charset="0"/>
                <a:cs typeface="Times New Roman" panose="02020603050405020304" pitchFamily="18" charset="0"/>
              </a:rPr>
              <a:t>Approach &amp; Methodology</a:t>
            </a:r>
            <a:endParaRPr sz="3200" dirty="0">
              <a:solidFill>
                <a:schemeClr val="tx1"/>
              </a:solidFill>
              <a:latin typeface="Times New Roman" panose="02020603050405020304" pitchFamily="18" charset="0"/>
              <a:cs typeface="Times New Roman" panose="02020603050405020304" pitchFamily="18" charset="0"/>
            </a:endParaRPr>
          </a:p>
        </p:txBody>
      </p:sp>
      <p:sp>
        <p:nvSpPr>
          <p:cNvPr id="94" name="Google Shape;94;p18"/>
          <p:cNvSpPr txBox="1">
            <a:spLocks noGrp="1"/>
          </p:cNvSpPr>
          <p:nvPr>
            <p:ph type="body" idx="1"/>
          </p:nvPr>
        </p:nvSpPr>
        <p:spPr>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457200" lvl="0" indent="-334327" algn="l" rtl="0">
              <a:spcBef>
                <a:spcPts val="0"/>
              </a:spcBef>
              <a:spcAft>
                <a:spcPts val="0"/>
              </a:spcAft>
              <a:buSzPct val="100000"/>
              <a:buChar char="●"/>
            </a:pPr>
            <a:r>
              <a:rPr lang="en" dirty="0">
                <a:latin typeface="Times New Roman" panose="02020603050405020304" pitchFamily="18" charset="0"/>
                <a:cs typeface="Times New Roman" panose="02020603050405020304" pitchFamily="18" charset="0"/>
              </a:rPr>
              <a:t>Pre-processing</a:t>
            </a:r>
            <a:endParaRPr dirty="0">
              <a:latin typeface="Times New Roman" panose="02020603050405020304" pitchFamily="18" charset="0"/>
              <a:cs typeface="Times New Roman" panose="02020603050405020304" pitchFamily="18" charset="0"/>
            </a:endParaRPr>
          </a:p>
          <a:p>
            <a:pPr marL="914400" lvl="1" indent="-310832" algn="l" rtl="0">
              <a:spcBef>
                <a:spcPts val="0"/>
              </a:spcBef>
              <a:spcAft>
                <a:spcPts val="0"/>
              </a:spcAft>
              <a:buSzPct val="100000"/>
              <a:buChar char="○"/>
            </a:pPr>
            <a:r>
              <a:rPr lang="en" dirty="0">
                <a:latin typeface="Times New Roman" panose="02020603050405020304" pitchFamily="18" charset="0"/>
                <a:cs typeface="Times New Roman" panose="02020603050405020304" pitchFamily="18" charset="0"/>
              </a:rPr>
              <a:t>EDA</a:t>
            </a:r>
          </a:p>
          <a:p>
            <a:pPr marL="914400" lvl="1" indent="-310832" algn="l" rtl="0">
              <a:spcBef>
                <a:spcPts val="0"/>
              </a:spcBef>
              <a:spcAft>
                <a:spcPts val="0"/>
              </a:spcAft>
              <a:buSzPct val="100000"/>
              <a:buChar char="○"/>
            </a:pPr>
            <a:r>
              <a:rPr lang="en" dirty="0">
                <a:latin typeface="Times New Roman" panose="02020603050405020304" pitchFamily="18" charset="0"/>
                <a:cs typeface="Times New Roman" panose="02020603050405020304" pitchFamily="18" charset="0"/>
              </a:rPr>
              <a:t>Handle Missing Data</a:t>
            </a:r>
            <a:endParaRPr dirty="0">
              <a:latin typeface="Times New Roman" panose="02020603050405020304" pitchFamily="18" charset="0"/>
              <a:cs typeface="Times New Roman" panose="02020603050405020304" pitchFamily="18" charset="0"/>
            </a:endParaRPr>
          </a:p>
          <a:p>
            <a:pPr marL="914400" lvl="1" indent="-310832" algn="l" rtl="0">
              <a:spcBef>
                <a:spcPts val="0"/>
              </a:spcBef>
              <a:spcAft>
                <a:spcPts val="0"/>
              </a:spcAft>
              <a:buSzPct val="100000"/>
              <a:buChar char="○"/>
            </a:pPr>
            <a:r>
              <a:rPr lang="en" dirty="0">
                <a:latin typeface="Times New Roman" panose="02020603050405020304" pitchFamily="18" charset="0"/>
                <a:cs typeface="Times New Roman" panose="02020603050405020304" pitchFamily="18" charset="0"/>
              </a:rPr>
              <a:t>Check for and remove duplicate values</a:t>
            </a:r>
            <a:endParaRPr dirty="0">
              <a:latin typeface="Times New Roman" panose="02020603050405020304" pitchFamily="18" charset="0"/>
              <a:cs typeface="Times New Roman" panose="02020603050405020304" pitchFamily="18" charset="0"/>
            </a:endParaRPr>
          </a:p>
          <a:p>
            <a:pPr marL="914400" lvl="1" indent="-310832" algn="l" rtl="0">
              <a:spcBef>
                <a:spcPts val="0"/>
              </a:spcBef>
              <a:spcAft>
                <a:spcPts val="0"/>
              </a:spcAft>
              <a:buSzPct val="100000"/>
              <a:buChar char="○"/>
            </a:pPr>
            <a:r>
              <a:rPr lang="en" dirty="0">
                <a:latin typeface="Times New Roman" panose="02020603050405020304" pitchFamily="18" charset="0"/>
                <a:cs typeface="Times New Roman" panose="02020603050405020304" pitchFamily="18" charset="0"/>
              </a:rPr>
              <a:t>Encoding Categorical variables</a:t>
            </a:r>
            <a:endParaRPr dirty="0">
              <a:latin typeface="Times New Roman" panose="02020603050405020304" pitchFamily="18" charset="0"/>
              <a:cs typeface="Times New Roman" panose="02020603050405020304" pitchFamily="18" charset="0"/>
            </a:endParaRPr>
          </a:p>
          <a:p>
            <a:pPr marL="457200" lvl="0" indent="-334327" algn="l" rtl="0">
              <a:spcBef>
                <a:spcPts val="0"/>
              </a:spcBef>
              <a:spcAft>
                <a:spcPts val="0"/>
              </a:spcAft>
              <a:buSzPct val="100000"/>
              <a:buChar char="●"/>
            </a:pPr>
            <a:r>
              <a:rPr lang="en" dirty="0">
                <a:latin typeface="Times New Roman" panose="02020603050405020304" pitchFamily="18" charset="0"/>
                <a:cs typeface="Times New Roman" panose="02020603050405020304" pitchFamily="18" charset="0"/>
              </a:rPr>
              <a:t>Form visualisations</a:t>
            </a:r>
            <a:endParaRPr dirty="0">
              <a:latin typeface="Times New Roman" panose="02020603050405020304" pitchFamily="18" charset="0"/>
              <a:cs typeface="Times New Roman" panose="02020603050405020304" pitchFamily="18" charset="0"/>
            </a:endParaRPr>
          </a:p>
          <a:p>
            <a:pPr marL="914400" lvl="1" indent="-310832" algn="l" rtl="0">
              <a:spcBef>
                <a:spcPts val="0"/>
              </a:spcBef>
              <a:spcAft>
                <a:spcPts val="0"/>
              </a:spcAft>
              <a:buSzPct val="100000"/>
              <a:buChar char="○"/>
            </a:pPr>
            <a:r>
              <a:rPr lang="en" dirty="0">
                <a:latin typeface="Times New Roman" panose="02020603050405020304" pitchFamily="18" charset="0"/>
                <a:cs typeface="Times New Roman" panose="02020603050405020304" pitchFamily="18" charset="0"/>
              </a:rPr>
              <a:t>Histograms</a:t>
            </a:r>
          </a:p>
          <a:p>
            <a:pPr marL="914400" lvl="1" indent="-310832" algn="l" rtl="0">
              <a:spcBef>
                <a:spcPts val="0"/>
              </a:spcBef>
              <a:spcAft>
                <a:spcPts val="0"/>
              </a:spcAft>
              <a:buSzPct val="100000"/>
              <a:buChar char="○"/>
            </a:pPr>
            <a:r>
              <a:rPr lang="en" dirty="0">
                <a:latin typeface="Times New Roman" panose="02020603050405020304" pitchFamily="18" charset="0"/>
                <a:cs typeface="Times New Roman" panose="02020603050405020304" pitchFamily="18" charset="0"/>
              </a:rPr>
              <a:t>Pie Charts</a:t>
            </a:r>
            <a:endParaRPr dirty="0">
              <a:latin typeface="Times New Roman" panose="02020603050405020304" pitchFamily="18" charset="0"/>
              <a:cs typeface="Times New Roman" panose="02020603050405020304" pitchFamily="18" charset="0"/>
            </a:endParaRPr>
          </a:p>
          <a:p>
            <a:pPr marL="914400" lvl="1" indent="-310832" algn="l" rtl="0">
              <a:spcBef>
                <a:spcPts val="0"/>
              </a:spcBef>
              <a:spcAft>
                <a:spcPts val="0"/>
              </a:spcAft>
              <a:buSzPct val="100000"/>
              <a:buChar char="○"/>
            </a:pPr>
            <a:r>
              <a:rPr lang="en" dirty="0">
                <a:latin typeface="Times New Roman" panose="02020603050405020304" pitchFamily="18" charset="0"/>
                <a:cs typeface="Times New Roman" panose="02020603050405020304" pitchFamily="18" charset="0"/>
              </a:rPr>
              <a:t>Correlation matrix</a:t>
            </a:r>
            <a:endParaRPr lang="en-US" dirty="0">
              <a:latin typeface="Times New Roman" panose="02020603050405020304" pitchFamily="18" charset="0"/>
              <a:cs typeface="Times New Roman" panose="02020603050405020304" pitchFamily="18" charset="0"/>
            </a:endParaRPr>
          </a:p>
          <a:p>
            <a:pPr marL="457200" lvl="0" indent="-334327" algn="l" rtl="0">
              <a:spcBef>
                <a:spcPts val="0"/>
              </a:spcBef>
              <a:spcAft>
                <a:spcPts val="0"/>
              </a:spcAft>
              <a:buSzPct val="100000"/>
              <a:buChar char="●"/>
            </a:pPr>
            <a:r>
              <a:rPr lang="en-US" dirty="0">
                <a:latin typeface="Times New Roman" panose="02020603050405020304" pitchFamily="18" charset="0"/>
                <a:cs typeface="Times New Roman" panose="02020603050405020304" pitchFamily="18" charset="0"/>
              </a:rPr>
              <a:t>Conclusions on the Model impact on the output</a:t>
            </a:r>
          </a:p>
          <a:p>
            <a:pPr lvl="1" indent="-334327">
              <a:buSzPct val="100000"/>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We used 6 models to compare the result.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21D7-33A4-5ADD-0E9D-BF972B92456A}"/>
              </a:ext>
            </a:extLst>
          </p:cNvPr>
          <p:cNvSpPr>
            <a:spLocks noGrp="1"/>
          </p:cNvSpPr>
          <p:nvPr>
            <p:ph type="title"/>
          </p:nvPr>
        </p:nvSpPr>
        <p:spPr>
          <a:xfrm>
            <a:off x="449722" y="479834"/>
            <a:ext cx="8520600" cy="582950"/>
          </a:xfrm>
        </p:spPr>
        <p:txBody>
          <a:bodyPr>
            <a:noAutofit/>
          </a:bodyPr>
          <a:lstStyle/>
          <a:p>
            <a:r>
              <a:rPr lang="en-US" sz="3200" dirty="0">
                <a:latin typeface="Times New Roman" panose="02020603050405020304" pitchFamily="18" charset="0"/>
                <a:cs typeface="Times New Roman" panose="02020603050405020304" pitchFamily="18" charset="0"/>
              </a:rPr>
              <a:t>Data Cleaning:</a:t>
            </a:r>
          </a:p>
        </p:txBody>
      </p:sp>
      <p:sp>
        <p:nvSpPr>
          <p:cNvPr id="3" name="Text Placeholder 2">
            <a:extLst>
              <a:ext uri="{FF2B5EF4-FFF2-40B4-BE49-F238E27FC236}">
                <a16:creationId xmlns:a16="http://schemas.microsoft.com/office/drawing/2014/main" id="{61179716-FE8D-918F-AC67-C3446B2B90CA}"/>
              </a:ext>
            </a:extLst>
          </p:cNvPr>
          <p:cNvSpPr>
            <a:spLocks noGrp="1"/>
          </p:cNvSpPr>
          <p:nvPr>
            <p:ph type="body" idx="1"/>
          </p:nvPr>
        </p:nvSpPr>
        <p:spPr>
          <a:xfrm>
            <a:off x="311700" y="986379"/>
            <a:ext cx="8216468" cy="3762103"/>
          </a:xfrm>
        </p:spPr>
        <p:txBody>
          <a:bodyPr>
            <a:noAutofit/>
          </a:bodyPr>
          <a:lstStyle/>
          <a:p>
            <a:pPr algn="just" rtl="0">
              <a:lnSpc>
                <a:spcPct val="100000"/>
              </a:lnSpc>
              <a:spcBef>
                <a:spcPts val="1200"/>
              </a:spcBef>
              <a:spcAft>
                <a:spcPts val="1200"/>
              </a:spcAft>
              <a:buFont typeface="Arial" panose="020B0604020202020204" pitchFamily="34" charset="0"/>
              <a:buChar char="•"/>
            </a:pPr>
            <a:r>
              <a:rPr lang="en-US" sz="1800" i="0" u="none" strike="noStrike" dirty="0">
                <a:solidFill>
                  <a:schemeClr val="tx1"/>
                </a:solidFill>
                <a:effectLst/>
                <a:latin typeface="Times New Roman" panose="02020603050405020304" pitchFamily="18" charset="0"/>
                <a:ea typeface="Open Sans" panose="020B0606030504020204" pitchFamily="34" charset="0"/>
                <a:cs typeface="Times New Roman" panose="02020603050405020304" pitchFamily="18" charset="0"/>
              </a:rPr>
              <a:t>Missing values : There are Total 1506 missing values in the data set</a:t>
            </a:r>
            <a:endParaRPr lang="en-US" sz="1800" i="0" u="none" strike="noStrike"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just" rtl="0">
              <a:lnSpc>
                <a:spcPct val="100000"/>
              </a:lnSpc>
              <a:spcBef>
                <a:spcPts val="1200"/>
              </a:spcBef>
              <a:spcAft>
                <a:spcPts val="1200"/>
              </a:spcAft>
              <a:buFont typeface="Arial" panose="020B0604020202020204" pitchFamily="34" charset="0"/>
              <a:buChar char="•"/>
            </a:pPr>
            <a:r>
              <a:rPr lang="en-US" sz="1800" dirty="0">
                <a:solidFill>
                  <a:schemeClr val="tx1"/>
                </a:solidFill>
                <a:effectLst/>
                <a:latin typeface="Times New Roman" panose="02020603050405020304" pitchFamily="18" charset="0"/>
                <a:cs typeface="Times New Roman" panose="02020603050405020304" pitchFamily="18" charset="0"/>
              </a:rPr>
              <a:t>Duplicated values : No duplicated values found. </a:t>
            </a:r>
          </a:p>
          <a:p>
            <a:pPr algn="just">
              <a:lnSpc>
                <a:spcPct val="10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Here, we replace the null values by comparing with other variables like (</a:t>
            </a:r>
            <a:r>
              <a:rPr lang="en-US" sz="1800" dirty="0" err="1">
                <a:solidFill>
                  <a:schemeClr val="tx1"/>
                </a:solidFill>
                <a:latin typeface="Times New Roman" panose="02020603050405020304" pitchFamily="18" charset="0"/>
                <a:cs typeface="Times New Roman" panose="02020603050405020304" pitchFamily="18" charset="0"/>
              </a:rPr>
              <a:t>groupby</a:t>
            </a:r>
            <a:r>
              <a:rPr lang="en-US" sz="1800" dirty="0">
                <a:solidFill>
                  <a:schemeClr val="tx1"/>
                </a:solidFill>
                <a:latin typeface="Times New Roman" panose="02020603050405020304" pitchFamily="18" charset="0"/>
                <a:cs typeface="Times New Roman" panose="02020603050405020304" pitchFamily="18" charset="0"/>
              </a:rPr>
              <a:t>) function and analyze them.</a:t>
            </a:r>
          </a:p>
          <a:p>
            <a:pPr algn="just">
              <a:lnSpc>
                <a:spcPct val="100000"/>
              </a:lnSpc>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We used one hot encoding technique to convert categorical  in to numeric.</a:t>
            </a:r>
          </a:p>
          <a:p>
            <a:pPr algn="just">
              <a:lnSpc>
                <a:spcPct val="100000"/>
              </a:lnSpc>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Outliers are negligible in age and </a:t>
            </a:r>
            <a:r>
              <a:rPr lang="en-US" sz="1800" dirty="0" err="1">
                <a:solidFill>
                  <a:schemeClr val="tx1"/>
                </a:solidFill>
                <a:latin typeface="Times New Roman" panose="02020603050405020304" pitchFamily="18" charset="0"/>
                <a:cs typeface="Times New Roman" panose="02020603050405020304" pitchFamily="18" charset="0"/>
              </a:rPr>
              <a:t>work_exp</a:t>
            </a:r>
            <a:r>
              <a:rPr lang="en-US" sz="1800" dirty="0">
                <a:solidFill>
                  <a:schemeClr val="tx1"/>
                </a:solidFill>
                <a:latin typeface="Times New Roman" panose="02020603050405020304" pitchFamily="18" charset="0"/>
                <a:cs typeface="Times New Roman" panose="02020603050405020304" pitchFamily="18" charset="0"/>
              </a:rPr>
              <a:t>.</a:t>
            </a:r>
          </a:p>
          <a:p>
            <a:pPr algn="just">
              <a:lnSpc>
                <a:spcPct val="100000"/>
              </a:lnSpc>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pPr algn="just">
              <a:lnSpc>
                <a:spcPct val="10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Scaling (standard scalar) the variables to train the model.</a:t>
            </a:r>
          </a:p>
          <a:p>
            <a:pPr algn="just">
              <a:lnSpc>
                <a:spcPct val="100000"/>
              </a:lnSpc>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70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95F94-8C92-107D-33A6-45240DA4AA20}"/>
              </a:ext>
            </a:extLst>
          </p:cNvPr>
          <p:cNvPicPr>
            <a:picLocks noChangeAspect="1"/>
          </p:cNvPicPr>
          <p:nvPr/>
        </p:nvPicPr>
        <p:blipFill>
          <a:blip r:embed="rId2"/>
          <a:stretch>
            <a:fillRect/>
          </a:stretch>
        </p:blipFill>
        <p:spPr>
          <a:xfrm>
            <a:off x="4833255" y="1031824"/>
            <a:ext cx="2987554" cy="1677925"/>
          </a:xfrm>
          <a:prstGeom prst="rect">
            <a:avLst/>
          </a:prstGeom>
        </p:spPr>
      </p:pic>
      <p:pic>
        <p:nvPicPr>
          <p:cNvPr id="4" name="Picture 3">
            <a:extLst>
              <a:ext uri="{FF2B5EF4-FFF2-40B4-BE49-F238E27FC236}">
                <a16:creationId xmlns:a16="http://schemas.microsoft.com/office/drawing/2014/main" id="{1887A4CB-F153-FA7D-8040-1A195A3F90EF}"/>
              </a:ext>
            </a:extLst>
          </p:cNvPr>
          <p:cNvPicPr>
            <a:picLocks noChangeAspect="1"/>
          </p:cNvPicPr>
          <p:nvPr/>
        </p:nvPicPr>
        <p:blipFill>
          <a:blip r:embed="rId3"/>
          <a:stretch>
            <a:fillRect/>
          </a:stretch>
        </p:blipFill>
        <p:spPr>
          <a:xfrm>
            <a:off x="589660" y="957129"/>
            <a:ext cx="3642707" cy="1677925"/>
          </a:xfrm>
          <a:prstGeom prst="rect">
            <a:avLst/>
          </a:prstGeom>
        </p:spPr>
      </p:pic>
      <p:pic>
        <p:nvPicPr>
          <p:cNvPr id="6" name="Picture 5">
            <a:extLst>
              <a:ext uri="{FF2B5EF4-FFF2-40B4-BE49-F238E27FC236}">
                <a16:creationId xmlns:a16="http://schemas.microsoft.com/office/drawing/2014/main" id="{A789984A-609D-7702-A153-396503643F14}"/>
              </a:ext>
            </a:extLst>
          </p:cNvPr>
          <p:cNvPicPr>
            <a:picLocks noChangeAspect="1"/>
          </p:cNvPicPr>
          <p:nvPr/>
        </p:nvPicPr>
        <p:blipFill>
          <a:blip r:embed="rId4"/>
          <a:stretch>
            <a:fillRect/>
          </a:stretch>
        </p:blipFill>
        <p:spPr>
          <a:xfrm>
            <a:off x="653915" y="2819210"/>
            <a:ext cx="3656831" cy="1547692"/>
          </a:xfrm>
          <a:prstGeom prst="rect">
            <a:avLst/>
          </a:prstGeom>
        </p:spPr>
      </p:pic>
      <p:pic>
        <p:nvPicPr>
          <p:cNvPr id="8" name="Picture 7">
            <a:extLst>
              <a:ext uri="{FF2B5EF4-FFF2-40B4-BE49-F238E27FC236}">
                <a16:creationId xmlns:a16="http://schemas.microsoft.com/office/drawing/2014/main" id="{DB886687-6CF6-FB87-96FB-6D2D47486446}"/>
              </a:ext>
            </a:extLst>
          </p:cNvPr>
          <p:cNvPicPr>
            <a:picLocks noChangeAspect="1"/>
          </p:cNvPicPr>
          <p:nvPr/>
        </p:nvPicPr>
        <p:blipFill>
          <a:blip r:embed="rId5"/>
          <a:stretch>
            <a:fillRect/>
          </a:stretch>
        </p:blipFill>
        <p:spPr>
          <a:xfrm>
            <a:off x="4746169" y="2819209"/>
            <a:ext cx="3161725" cy="1544519"/>
          </a:xfrm>
          <a:prstGeom prst="rect">
            <a:avLst/>
          </a:prstGeom>
        </p:spPr>
      </p:pic>
      <p:sp>
        <p:nvSpPr>
          <p:cNvPr id="9" name="TextBox 8">
            <a:extLst>
              <a:ext uri="{FF2B5EF4-FFF2-40B4-BE49-F238E27FC236}">
                <a16:creationId xmlns:a16="http://schemas.microsoft.com/office/drawing/2014/main" id="{F63CA37E-9F70-4004-CE7B-4C59AC87EB21}"/>
              </a:ext>
            </a:extLst>
          </p:cNvPr>
          <p:cNvSpPr txBox="1"/>
          <p:nvPr/>
        </p:nvSpPr>
        <p:spPr>
          <a:xfrm>
            <a:off x="542434" y="433909"/>
            <a:ext cx="3879792" cy="523220"/>
          </a:xfrm>
          <a:prstGeom prst="rect">
            <a:avLst/>
          </a:prstGeom>
          <a:noFill/>
        </p:spPr>
        <p:txBody>
          <a:bodyPr wrap="square" rtlCol="0">
            <a:spAutoFit/>
          </a:bodyPr>
          <a:lstStyle/>
          <a:p>
            <a:r>
              <a:rPr lang="en-US" dirty="0"/>
              <a:t>Replacing null values with related one by </a:t>
            </a:r>
            <a:r>
              <a:rPr lang="en-US" dirty="0">
                <a:solidFill>
                  <a:srgbClr val="FF0000"/>
                </a:solidFill>
              </a:rPr>
              <a:t>comparing others</a:t>
            </a:r>
          </a:p>
        </p:txBody>
      </p:sp>
      <p:sp>
        <p:nvSpPr>
          <p:cNvPr id="10" name="TextBox 9">
            <a:extLst>
              <a:ext uri="{FF2B5EF4-FFF2-40B4-BE49-F238E27FC236}">
                <a16:creationId xmlns:a16="http://schemas.microsoft.com/office/drawing/2014/main" id="{AD1A60D6-4EF9-81CD-CB95-7FEF2FA59957}"/>
              </a:ext>
            </a:extLst>
          </p:cNvPr>
          <p:cNvSpPr txBox="1"/>
          <p:nvPr/>
        </p:nvSpPr>
        <p:spPr>
          <a:xfrm>
            <a:off x="4721776" y="395386"/>
            <a:ext cx="3345454" cy="523220"/>
          </a:xfrm>
          <a:prstGeom prst="rect">
            <a:avLst/>
          </a:prstGeom>
          <a:noFill/>
        </p:spPr>
        <p:txBody>
          <a:bodyPr wrap="square" rtlCol="0">
            <a:spAutoFit/>
          </a:bodyPr>
          <a:lstStyle/>
          <a:p>
            <a:r>
              <a:rPr lang="en-US" dirty="0"/>
              <a:t>Outlier’s detection for numeric columns and </a:t>
            </a:r>
            <a:r>
              <a:rPr lang="en-US" dirty="0">
                <a:solidFill>
                  <a:srgbClr val="FF0000"/>
                </a:solidFill>
              </a:rPr>
              <a:t>they doesn’t impact on training</a:t>
            </a:r>
          </a:p>
        </p:txBody>
      </p:sp>
      <p:sp>
        <p:nvSpPr>
          <p:cNvPr id="11" name="TextBox 10">
            <a:extLst>
              <a:ext uri="{FF2B5EF4-FFF2-40B4-BE49-F238E27FC236}">
                <a16:creationId xmlns:a16="http://schemas.microsoft.com/office/drawing/2014/main" id="{C298A9DB-9FA7-194E-D608-3A81E7ACF248}"/>
              </a:ext>
            </a:extLst>
          </p:cNvPr>
          <p:cNvSpPr txBox="1"/>
          <p:nvPr/>
        </p:nvSpPr>
        <p:spPr>
          <a:xfrm>
            <a:off x="589660" y="4363728"/>
            <a:ext cx="3161944" cy="523220"/>
          </a:xfrm>
          <a:prstGeom prst="rect">
            <a:avLst/>
          </a:prstGeom>
          <a:noFill/>
        </p:spPr>
        <p:txBody>
          <a:bodyPr wrap="square" rtlCol="0">
            <a:spAutoFit/>
          </a:bodyPr>
          <a:lstStyle/>
          <a:p>
            <a:r>
              <a:rPr lang="en-US" dirty="0">
                <a:solidFill>
                  <a:srgbClr val="FF0000"/>
                </a:solidFill>
              </a:rPr>
              <a:t>Replacing numeric null values</a:t>
            </a:r>
            <a:r>
              <a:rPr lang="en-US" dirty="0"/>
              <a:t> by using </a:t>
            </a:r>
            <a:r>
              <a:rPr lang="en-US" dirty="0">
                <a:solidFill>
                  <a:srgbClr val="FF0000"/>
                </a:solidFill>
              </a:rPr>
              <a:t>padding</a:t>
            </a:r>
          </a:p>
        </p:txBody>
      </p:sp>
      <p:sp>
        <p:nvSpPr>
          <p:cNvPr id="12" name="TextBox 11">
            <a:extLst>
              <a:ext uri="{FF2B5EF4-FFF2-40B4-BE49-F238E27FC236}">
                <a16:creationId xmlns:a16="http://schemas.microsoft.com/office/drawing/2014/main" id="{3BEF1188-EDDF-6A59-96FB-9A89710AB1DE}"/>
              </a:ext>
            </a:extLst>
          </p:cNvPr>
          <p:cNvSpPr txBox="1"/>
          <p:nvPr/>
        </p:nvSpPr>
        <p:spPr>
          <a:xfrm>
            <a:off x="4721776" y="4440337"/>
            <a:ext cx="2286528" cy="307777"/>
          </a:xfrm>
          <a:prstGeom prst="rect">
            <a:avLst/>
          </a:prstGeom>
          <a:noFill/>
        </p:spPr>
        <p:txBody>
          <a:bodyPr wrap="square" rtlCol="0">
            <a:spAutoFit/>
          </a:bodyPr>
          <a:lstStyle/>
          <a:p>
            <a:r>
              <a:rPr lang="en-US" dirty="0"/>
              <a:t>Here we do </a:t>
            </a:r>
            <a:r>
              <a:rPr lang="en-US" dirty="0">
                <a:solidFill>
                  <a:srgbClr val="FF0000"/>
                </a:solidFill>
              </a:rPr>
              <a:t>Encoding</a:t>
            </a:r>
          </a:p>
        </p:txBody>
      </p:sp>
    </p:spTree>
    <p:extLst>
      <p:ext uri="{BB962C8B-B14F-4D97-AF65-F5344CB8AC3E}">
        <p14:creationId xmlns:p14="http://schemas.microsoft.com/office/powerpoint/2010/main" val="640726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573C-BD7D-6121-AE53-1B1B079AEA06}"/>
              </a:ext>
            </a:extLst>
          </p:cNvPr>
          <p:cNvSpPr>
            <a:spLocks noGrp="1"/>
          </p:cNvSpPr>
          <p:nvPr>
            <p:ph type="title"/>
          </p:nvPr>
        </p:nvSpPr>
        <p:spPr/>
        <p:txBody>
          <a:bodyPr/>
          <a:lstStyle/>
          <a:p>
            <a:r>
              <a:rPr lang="en-US" dirty="0" err="1"/>
              <a:t>Visualisations</a:t>
            </a:r>
            <a:endParaRPr lang="en-US" dirty="0"/>
          </a:p>
        </p:txBody>
      </p:sp>
      <p:pic>
        <p:nvPicPr>
          <p:cNvPr id="4" name="Picture 3">
            <a:extLst>
              <a:ext uri="{FF2B5EF4-FFF2-40B4-BE49-F238E27FC236}">
                <a16:creationId xmlns:a16="http://schemas.microsoft.com/office/drawing/2014/main" id="{E5E01C18-88B2-5880-F09D-CAF7970265CE}"/>
              </a:ext>
            </a:extLst>
          </p:cNvPr>
          <p:cNvPicPr>
            <a:picLocks noChangeAspect="1"/>
          </p:cNvPicPr>
          <p:nvPr/>
        </p:nvPicPr>
        <p:blipFill>
          <a:blip r:embed="rId2"/>
          <a:stretch>
            <a:fillRect/>
          </a:stretch>
        </p:blipFill>
        <p:spPr>
          <a:xfrm>
            <a:off x="311700" y="1776548"/>
            <a:ext cx="4364803" cy="2930419"/>
          </a:xfrm>
          <a:prstGeom prst="rect">
            <a:avLst/>
          </a:prstGeom>
        </p:spPr>
      </p:pic>
      <p:sp>
        <p:nvSpPr>
          <p:cNvPr id="5" name="TextBox 4">
            <a:extLst>
              <a:ext uri="{FF2B5EF4-FFF2-40B4-BE49-F238E27FC236}">
                <a16:creationId xmlns:a16="http://schemas.microsoft.com/office/drawing/2014/main" id="{CDB46B22-A910-E858-9D2D-FA2621BB788F}"/>
              </a:ext>
            </a:extLst>
          </p:cNvPr>
          <p:cNvSpPr txBox="1"/>
          <p:nvPr/>
        </p:nvSpPr>
        <p:spPr>
          <a:xfrm>
            <a:off x="311700" y="1245326"/>
            <a:ext cx="3509554" cy="307777"/>
          </a:xfrm>
          <a:prstGeom prst="rect">
            <a:avLst/>
          </a:prstGeom>
          <a:noFill/>
        </p:spPr>
        <p:txBody>
          <a:bodyPr wrap="square" rtlCol="0">
            <a:spAutoFit/>
          </a:bodyPr>
          <a:lstStyle/>
          <a:p>
            <a:r>
              <a:rPr lang="en-US" dirty="0"/>
              <a:t>Categorical and numerical by </a:t>
            </a:r>
            <a:r>
              <a:rPr lang="en-US" dirty="0" err="1"/>
              <a:t>visualisation</a:t>
            </a:r>
            <a:endParaRPr lang="en-US" dirty="0"/>
          </a:p>
        </p:txBody>
      </p:sp>
      <p:pic>
        <p:nvPicPr>
          <p:cNvPr id="6" name="Picture 5">
            <a:extLst>
              <a:ext uri="{FF2B5EF4-FFF2-40B4-BE49-F238E27FC236}">
                <a16:creationId xmlns:a16="http://schemas.microsoft.com/office/drawing/2014/main" id="{EC46E0D9-2DDC-E575-4215-121DF45AFD75}"/>
              </a:ext>
            </a:extLst>
          </p:cNvPr>
          <p:cNvPicPr>
            <a:picLocks noChangeAspect="1"/>
          </p:cNvPicPr>
          <p:nvPr/>
        </p:nvPicPr>
        <p:blipFill>
          <a:blip r:embed="rId3"/>
          <a:stretch>
            <a:fillRect/>
          </a:stretch>
        </p:blipFill>
        <p:spPr>
          <a:xfrm>
            <a:off x="4676501" y="660776"/>
            <a:ext cx="3886200" cy="1929206"/>
          </a:xfrm>
          <a:prstGeom prst="rect">
            <a:avLst/>
          </a:prstGeom>
        </p:spPr>
      </p:pic>
      <p:sp>
        <p:nvSpPr>
          <p:cNvPr id="7" name="TextBox 6">
            <a:extLst>
              <a:ext uri="{FF2B5EF4-FFF2-40B4-BE49-F238E27FC236}">
                <a16:creationId xmlns:a16="http://schemas.microsoft.com/office/drawing/2014/main" id="{2286174C-2BDF-A73C-DB8C-EEAAF5281306}"/>
              </a:ext>
            </a:extLst>
          </p:cNvPr>
          <p:cNvSpPr txBox="1"/>
          <p:nvPr/>
        </p:nvSpPr>
        <p:spPr>
          <a:xfrm>
            <a:off x="4676502" y="217824"/>
            <a:ext cx="3886199" cy="307777"/>
          </a:xfrm>
          <a:prstGeom prst="rect">
            <a:avLst/>
          </a:prstGeom>
          <a:noFill/>
        </p:spPr>
        <p:txBody>
          <a:bodyPr wrap="square" rtlCol="0">
            <a:spAutoFit/>
          </a:bodyPr>
          <a:lstStyle/>
          <a:p>
            <a:r>
              <a:rPr lang="en-US" dirty="0"/>
              <a:t>Count plot and box plot of numerical columns</a:t>
            </a:r>
          </a:p>
        </p:txBody>
      </p:sp>
      <p:pic>
        <p:nvPicPr>
          <p:cNvPr id="8" name="Picture 7">
            <a:extLst>
              <a:ext uri="{FF2B5EF4-FFF2-40B4-BE49-F238E27FC236}">
                <a16:creationId xmlns:a16="http://schemas.microsoft.com/office/drawing/2014/main" id="{0B9E664C-283B-1CD1-9B49-3DB16AFC2917}"/>
              </a:ext>
            </a:extLst>
          </p:cNvPr>
          <p:cNvPicPr>
            <a:picLocks noChangeAspect="1"/>
          </p:cNvPicPr>
          <p:nvPr/>
        </p:nvPicPr>
        <p:blipFill>
          <a:blip r:embed="rId4"/>
          <a:stretch>
            <a:fillRect/>
          </a:stretch>
        </p:blipFill>
        <p:spPr>
          <a:xfrm>
            <a:off x="4841469" y="2589982"/>
            <a:ext cx="3721232" cy="2046004"/>
          </a:xfrm>
          <a:prstGeom prst="rect">
            <a:avLst/>
          </a:prstGeom>
        </p:spPr>
      </p:pic>
      <p:sp>
        <p:nvSpPr>
          <p:cNvPr id="9" name="TextBox 8">
            <a:extLst>
              <a:ext uri="{FF2B5EF4-FFF2-40B4-BE49-F238E27FC236}">
                <a16:creationId xmlns:a16="http://schemas.microsoft.com/office/drawing/2014/main" id="{90CD3ECF-9684-EF85-1A6B-FF75ED5F97C8}"/>
              </a:ext>
            </a:extLst>
          </p:cNvPr>
          <p:cNvSpPr txBox="1"/>
          <p:nvPr/>
        </p:nvSpPr>
        <p:spPr>
          <a:xfrm>
            <a:off x="4772297" y="4691264"/>
            <a:ext cx="4241074" cy="307777"/>
          </a:xfrm>
          <a:prstGeom prst="rect">
            <a:avLst/>
          </a:prstGeom>
          <a:noFill/>
        </p:spPr>
        <p:txBody>
          <a:bodyPr wrap="square" rtlCol="0">
            <a:spAutoFit/>
          </a:bodyPr>
          <a:lstStyle/>
          <a:p>
            <a:r>
              <a:rPr lang="en-US" dirty="0"/>
              <a:t>Values distribution of each column using pie chart</a:t>
            </a:r>
          </a:p>
        </p:txBody>
      </p:sp>
    </p:spTree>
    <p:extLst>
      <p:ext uri="{BB962C8B-B14F-4D97-AF65-F5344CB8AC3E}">
        <p14:creationId xmlns:p14="http://schemas.microsoft.com/office/powerpoint/2010/main" val="1318492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BE68-D63C-5270-B6F9-22A9732A498A}"/>
              </a:ext>
            </a:extLst>
          </p:cNvPr>
          <p:cNvSpPr>
            <a:spLocks noGrp="1"/>
          </p:cNvSpPr>
          <p:nvPr>
            <p:ph type="title"/>
          </p:nvPr>
        </p:nvSpPr>
        <p:spPr>
          <a:xfrm>
            <a:off x="405225" y="408265"/>
            <a:ext cx="8333550" cy="501646"/>
          </a:xfrm>
        </p:spPr>
        <p:txBody>
          <a:bodyPr>
            <a:normAutofit fontScale="90000"/>
          </a:bodyPr>
          <a:lstStyle/>
          <a:p>
            <a:r>
              <a:rPr lang="en-US" dirty="0"/>
              <a:t>EDA</a:t>
            </a:r>
          </a:p>
        </p:txBody>
      </p:sp>
      <p:pic>
        <p:nvPicPr>
          <p:cNvPr id="4" name="Picture 3">
            <a:extLst>
              <a:ext uri="{FF2B5EF4-FFF2-40B4-BE49-F238E27FC236}">
                <a16:creationId xmlns:a16="http://schemas.microsoft.com/office/drawing/2014/main" id="{70B1389C-AF11-5482-EFEF-958443571071}"/>
              </a:ext>
            </a:extLst>
          </p:cNvPr>
          <p:cNvPicPr>
            <a:picLocks noChangeAspect="1"/>
          </p:cNvPicPr>
          <p:nvPr/>
        </p:nvPicPr>
        <p:blipFill rotWithShape="1">
          <a:blip r:embed="rId2"/>
          <a:srcRect t="6897"/>
          <a:stretch/>
        </p:blipFill>
        <p:spPr>
          <a:xfrm>
            <a:off x="498750" y="1529696"/>
            <a:ext cx="3849189" cy="3059721"/>
          </a:xfrm>
          <a:prstGeom prst="rect">
            <a:avLst/>
          </a:prstGeom>
        </p:spPr>
      </p:pic>
      <p:pic>
        <p:nvPicPr>
          <p:cNvPr id="5" name="Picture 4">
            <a:extLst>
              <a:ext uri="{FF2B5EF4-FFF2-40B4-BE49-F238E27FC236}">
                <a16:creationId xmlns:a16="http://schemas.microsoft.com/office/drawing/2014/main" id="{20541984-E4FB-2CD5-741C-332327960CCE}"/>
              </a:ext>
            </a:extLst>
          </p:cNvPr>
          <p:cNvPicPr>
            <a:picLocks noChangeAspect="1"/>
          </p:cNvPicPr>
          <p:nvPr/>
        </p:nvPicPr>
        <p:blipFill>
          <a:blip r:embed="rId3"/>
          <a:stretch>
            <a:fillRect/>
          </a:stretch>
        </p:blipFill>
        <p:spPr>
          <a:xfrm rot="5400000">
            <a:off x="5043255" y="1447292"/>
            <a:ext cx="3145717" cy="3430168"/>
          </a:xfrm>
          <a:prstGeom prst="rect">
            <a:avLst/>
          </a:prstGeom>
        </p:spPr>
      </p:pic>
      <p:sp>
        <p:nvSpPr>
          <p:cNvPr id="3" name="TextBox 2">
            <a:extLst>
              <a:ext uri="{FF2B5EF4-FFF2-40B4-BE49-F238E27FC236}">
                <a16:creationId xmlns:a16="http://schemas.microsoft.com/office/drawing/2014/main" id="{F546A918-DDE6-49DF-5736-383BBB3D2BEB}"/>
              </a:ext>
            </a:extLst>
          </p:cNvPr>
          <p:cNvSpPr txBox="1"/>
          <p:nvPr/>
        </p:nvSpPr>
        <p:spPr>
          <a:xfrm>
            <a:off x="539931" y="1095825"/>
            <a:ext cx="3766825" cy="307777"/>
          </a:xfrm>
          <a:prstGeom prst="rect">
            <a:avLst/>
          </a:prstGeom>
          <a:noFill/>
        </p:spPr>
        <p:txBody>
          <a:bodyPr wrap="square" rtlCol="0">
            <a:spAutoFit/>
          </a:bodyPr>
          <a:lstStyle/>
          <a:p>
            <a:r>
              <a:rPr lang="en-US" dirty="0">
                <a:solidFill>
                  <a:srgbClr val="FF0000"/>
                </a:solidFill>
              </a:rPr>
              <a:t>Count plot </a:t>
            </a:r>
            <a:r>
              <a:rPr lang="en-US" dirty="0"/>
              <a:t>of variables </a:t>
            </a:r>
          </a:p>
        </p:txBody>
      </p:sp>
      <p:sp>
        <p:nvSpPr>
          <p:cNvPr id="6" name="TextBox 5">
            <a:extLst>
              <a:ext uri="{FF2B5EF4-FFF2-40B4-BE49-F238E27FC236}">
                <a16:creationId xmlns:a16="http://schemas.microsoft.com/office/drawing/2014/main" id="{FE300356-A478-0AA8-0CD4-2A298968E4C3}"/>
              </a:ext>
            </a:extLst>
          </p:cNvPr>
          <p:cNvSpPr txBox="1"/>
          <p:nvPr/>
        </p:nvSpPr>
        <p:spPr>
          <a:xfrm>
            <a:off x="4648912" y="1095825"/>
            <a:ext cx="3332860" cy="307777"/>
          </a:xfrm>
          <a:prstGeom prst="rect">
            <a:avLst/>
          </a:prstGeom>
          <a:noFill/>
        </p:spPr>
        <p:txBody>
          <a:bodyPr wrap="square" rtlCol="0">
            <a:spAutoFit/>
          </a:bodyPr>
          <a:lstStyle/>
          <a:p>
            <a:r>
              <a:rPr lang="en-US" dirty="0" err="1">
                <a:solidFill>
                  <a:srgbClr val="FF0000"/>
                </a:solidFill>
              </a:rPr>
              <a:t>HeatMap</a:t>
            </a:r>
            <a:r>
              <a:rPr lang="en-US" dirty="0"/>
              <a:t> with correlation </a:t>
            </a:r>
            <a:r>
              <a:rPr lang="en-US" dirty="0" err="1"/>
              <a:t>cofficient</a:t>
            </a:r>
            <a:endParaRPr lang="en-US" dirty="0"/>
          </a:p>
        </p:txBody>
      </p:sp>
    </p:spTree>
    <p:extLst>
      <p:ext uri="{BB962C8B-B14F-4D97-AF65-F5344CB8AC3E}">
        <p14:creationId xmlns:p14="http://schemas.microsoft.com/office/powerpoint/2010/main" val="181286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B538D-99B6-D6C2-2058-B23230DCF5EC}"/>
              </a:ext>
            </a:extLst>
          </p:cNvPr>
          <p:cNvSpPr>
            <a:spLocks noGrp="1"/>
          </p:cNvSpPr>
          <p:nvPr>
            <p:ph type="title"/>
          </p:nvPr>
        </p:nvSpPr>
        <p:spPr>
          <a:xfrm>
            <a:off x="370377" y="41108"/>
            <a:ext cx="3608691" cy="755700"/>
          </a:xfrm>
        </p:spPr>
        <p:txBody>
          <a:bodyPr>
            <a:noAutofit/>
          </a:bodyPr>
          <a:lstStyle/>
          <a:p>
            <a:r>
              <a:rPr lang="en-US" sz="3200" dirty="0">
                <a:latin typeface="Times New Roman" panose="02020603050405020304" pitchFamily="18" charset="0"/>
                <a:cs typeface="Times New Roman" panose="02020603050405020304" pitchFamily="18" charset="0"/>
              </a:rPr>
              <a:t>Model training</a:t>
            </a:r>
          </a:p>
        </p:txBody>
      </p:sp>
      <p:sp>
        <p:nvSpPr>
          <p:cNvPr id="5" name="Text Placeholder 4">
            <a:extLst>
              <a:ext uri="{FF2B5EF4-FFF2-40B4-BE49-F238E27FC236}">
                <a16:creationId xmlns:a16="http://schemas.microsoft.com/office/drawing/2014/main" id="{D921CA14-7C91-C266-3573-B41D5234E4C0}"/>
              </a:ext>
            </a:extLst>
          </p:cNvPr>
          <p:cNvSpPr>
            <a:spLocks noGrp="1"/>
          </p:cNvSpPr>
          <p:nvPr>
            <p:ph type="body" idx="1"/>
          </p:nvPr>
        </p:nvSpPr>
        <p:spPr>
          <a:xfrm>
            <a:off x="311699" y="979714"/>
            <a:ext cx="3853901" cy="3760186"/>
          </a:xfrm>
        </p:spPr>
        <p:txBody>
          <a:bodyPr>
            <a:normAutofit fontScale="92500"/>
          </a:bodyPr>
          <a:lstStyle/>
          <a:p>
            <a:pPr algn="just"/>
            <a:r>
              <a:rPr lang="en-US" sz="1400" dirty="0">
                <a:solidFill>
                  <a:schemeClr val="tx1"/>
                </a:solidFill>
                <a:latin typeface="Times New Roman" panose="02020603050405020304" pitchFamily="18" charset="0"/>
                <a:cs typeface="Times New Roman" panose="02020603050405020304" pitchFamily="18" charset="0"/>
              </a:rPr>
              <a:t>In this project, this is completely related to classification.</a:t>
            </a:r>
          </a:p>
          <a:p>
            <a:pPr marL="152400" indent="0" algn="just">
              <a:buNone/>
            </a:pPr>
            <a:endParaRPr lang="en-US" sz="1400" dirty="0">
              <a:solidFill>
                <a:schemeClr val="tx1"/>
              </a:solidFill>
              <a:latin typeface="Times New Roman" panose="02020603050405020304" pitchFamily="18" charset="0"/>
              <a:cs typeface="Times New Roman" panose="02020603050405020304" pitchFamily="18" charset="0"/>
            </a:endParaRPr>
          </a:p>
          <a:p>
            <a:pPr algn="just"/>
            <a:r>
              <a:rPr lang="en-US" sz="1400" dirty="0">
                <a:solidFill>
                  <a:schemeClr val="tx1"/>
                </a:solidFill>
                <a:latin typeface="Times New Roman" panose="02020603050405020304" pitchFamily="18" charset="0"/>
                <a:cs typeface="Times New Roman" panose="02020603050405020304" pitchFamily="18" charset="0"/>
              </a:rPr>
              <a:t>Here we first used k-prototype algorithm to classify into 4 segments.</a:t>
            </a:r>
            <a:r>
              <a:rPr lang="en-US" sz="1400" b="0" i="0" u="none" strike="noStrike" dirty="0">
                <a:solidFill>
                  <a:srgbClr val="ECECF1"/>
                </a:solidFill>
                <a:effectLst/>
                <a:latin typeface="Söhne"/>
              </a:rPr>
              <a:t> </a:t>
            </a:r>
            <a:r>
              <a:rPr lang="en-US" sz="1400" b="0" i="0" u="none" strike="noStrike" dirty="0">
                <a:solidFill>
                  <a:schemeClr val="tx1"/>
                </a:solidFill>
                <a:effectLst/>
                <a:latin typeface="Times New Roman" panose="02020603050405020304" pitchFamily="18" charset="0"/>
                <a:cs typeface="Times New Roman" panose="02020603050405020304" pitchFamily="18" charset="0"/>
              </a:rPr>
              <a:t>In K-Prototypes clustering, the objective is to minimize the total dissimilarity between data points and their assigned cluster prototypes (centroids). </a:t>
            </a:r>
            <a:endParaRPr lang="en-US" sz="1400" dirty="0">
              <a:solidFill>
                <a:schemeClr val="tx1"/>
              </a:solidFill>
              <a:latin typeface="Times New Roman" panose="02020603050405020304" pitchFamily="18" charset="0"/>
              <a:cs typeface="Times New Roman" panose="02020603050405020304" pitchFamily="18" charset="0"/>
            </a:endParaRPr>
          </a:p>
          <a:p>
            <a:pPr marL="152400" indent="0" algn="just">
              <a:buNone/>
            </a:pPr>
            <a:endParaRPr lang="en-US" sz="1400" dirty="0">
              <a:solidFill>
                <a:schemeClr val="tx1"/>
              </a:solidFill>
              <a:latin typeface="Times New Roman" panose="02020603050405020304" pitchFamily="18" charset="0"/>
              <a:cs typeface="Times New Roman" panose="02020603050405020304" pitchFamily="18" charset="0"/>
            </a:endParaRPr>
          </a:p>
          <a:p>
            <a:pPr algn="just"/>
            <a:r>
              <a:rPr lang="en-US" sz="1400" b="0" i="0" u="none" strike="noStrike" dirty="0">
                <a:solidFill>
                  <a:schemeClr val="tx1"/>
                </a:solidFill>
                <a:effectLst/>
                <a:latin typeface="Times New Roman" panose="02020603050405020304" pitchFamily="18" charset="0"/>
                <a:cs typeface="Times New Roman" panose="02020603050405020304" pitchFamily="18" charset="0"/>
              </a:rPr>
              <a:t>K-Prototypes is an extension of K-Means that can handle datasets with both numerical and categorical features.</a:t>
            </a:r>
          </a:p>
          <a:p>
            <a:pPr algn="just"/>
            <a:endParaRPr lang="en-US" sz="1400" dirty="0">
              <a:solidFill>
                <a:schemeClr val="tx1"/>
              </a:solidFill>
              <a:latin typeface="Times New Roman" panose="02020603050405020304" pitchFamily="18" charset="0"/>
              <a:cs typeface="Times New Roman" panose="02020603050405020304" pitchFamily="18" charset="0"/>
            </a:endParaRPr>
          </a:p>
          <a:p>
            <a:pPr algn="just"/>
            <a:r>
              <a:rPr lang="en-US" sz="1400" dirty="0">
                <a:solidFill>
                  <a:schemeClr val="tx1"/>
                </a:solidFill>
                <a:latin typeface="Times New Roman" panose="02020603050405020304" pitchFamily="18" charset="0"/>
                <a:cs typeface="Times New Roman" panose="02020603050405020304" pitchFamily="18" charset="0"/>
              </a:rPr>
              <a:t>It refers to the prototype algorithm, More information provides when more details given.</a:t>
            </a:r>
          </a:p>
          <a:p>
            <a:endParaRPr lang="en-US" dirty="0"/>
          </a:p>
        </p:txBody>
      </p:sp>
      <p:pic>
        <p:nvPicPr>
          <p:cNvPr id="2" name="Picture 1">
            <a:extLst>
              <a:ext uri="{FF2B5EF4-FFF2-40B4-BE49-F238E27FC236}">
                <a16:creationId xmlns:a16="http://schemas.microsoft.com/office/drawing/2014/main" id="{7A694E06-A508-2316-61BE-04594540F8DD}"/>
              </a:ext>
            </a:extLst>
          </p:cNvPr>
          <p:cNvPicPr>
            <a:picLocks noChangeAspect="1"/>
          </p:cNvPicPr>
          <p:nvPr/>
        </p:nvPicPr>
        <p:blipFill>
          <a:blip r:embed="rId2"/>
          <a:stretch>
            <a:fillRect/>
          </a:stretch>
        </p:blipFill>
        <p:spPr>
          <a:xfrm>
            <a:off x="4506683" y="2248364"/>
            <a:ext cx="4016829" cy="1707232"/>
          </a:xfrm>
          <a:prstGeom prst="rect">
            <a:avLst/>
          </a:prstGeom>
        </p:spPr>
      </p:pic>
      <p:pic>
        <p:nvPicPr>
          <p:cNvPr id="3" name="Picture 2">
            <a:extLst>
              <a:ext uri="{FF2B5EF4-FFF2-40B4-BE49-F238E27FC236}">
                <a16:creationId xmlns:a16="http://schemas.microsoft.com/office/drawing/2014/main" id="{8EFB738C-BE78-3633-88EB-ED83FF9B4DDA}"/>
              </a:ext>
            </a:extLst>
          </p:cNvPr>
          <p:cNvPicPr>
            <a:picLocks noChangeAspect="1"/>
          </p:cNvPicPr>
          <p:nvPr/>
        </p:nvPicPr>
        <p:blipFill>
          <a:blip r:embed="rId3"/>
          <a:stretch>
            <a:fillRect/>
          </a:stretch>
        </p:blipFill>
        <p:spPr>
          <a:xfrm>
            <a:off x="4506684" y="1287491"/>
            <a:ext cx="4016828" cy="256409"/>
          </a:xfrm>
          <a:prstGeom prst="rect">
            <a:avLst/>
          </a:prstGeom>
        </p:spPr>
      </p:pic>
      <p:sp>
        <p:nvSpPr>
          <p:cNvPr id="6" name="TextBox 5">
            <a:extLst>
              <a:ext uri="{FF2B5EF4-FFF2-40B4-BE49-F238E27FC236}">
                <a16:creationId xmlns:a16="http://schemas.microsoft.com/office/drawing/2014/main" id="{A2FE3ABD-58E2-CE20-B023-FF7F173ABFC2}"/>
              </a:ext>
            </a:extLst>
          </p:cNvPr>
          <p:cNvSpPr txBox="1"/>
          <p:nvPr/>
        </p:nvSpPr>
        <p:spPr>
          <a:xfrm>
            <a:off x="4506684" y="1595268"/>
            <a:ext cx="3886198" cy="523220"/>
          </a:xfrm>
          <a:prstGeom prst="rect">
            <a:avLst/>
          </a:prstGeom>
          <a:noFill/>
        </p:spPr>
        <p:txBody>
          <a:bodyPr wrap="square" rtlCol="0">
            <a:spAutoFit/>
          </a:bodyPr>
          <a:lstStyle/>
          <a:p>
            <a:r>
              <a:rPr lang="en-US" dirty="0"/>
              <a:t>Here, we are predict the segments and converting the encoded to original</a:t>
            </a:r>
          </a:p>
        </p:txBody>
      </p:sp>
      <p:sp>
        <p:nvSpPr>
          <p:cNvPr id="8" name="TextBox 7">
            <a:extLst>
              <a:ext uri="{FF2B5EF4-FFF2-40B4-BE49-F238E27FC236}">
                <a16:creationId xmlns:a16="http://schemas.microsoft.com/office/drawing/2014/main" id="{4D5BEB60-E03C-955C-7169-97A309D41AED}"/>
              </a:ext>
            </a:extLst>
          </p:cNvPr>
          <p:cNvSpPr txBox="1"/>
          <p:nvPr/>
        </p:nvSpPr>
        <p:spPr>
          <a:xfrm>
            <a:off x="4506684" y="979714"/>
            <a:ext cx="1754779" cy="307777"/>
          </a:xfrm>
          <a:prstGeom prst="rect">
            <a:avLst/>
          </a:prstGeom>
          <a:noFill/>
        </p:spPr>
        <p:txBody>
          <a:bodyPr wrap="square" rtlCol="0">
            <a:spAutoFit/>
          </a:bodyPr>
          <a:lstStyle/>
          <a:p>
            <a:r>
              <a:rPr lang="en-US" dirty="0"/>
              <a:t>Training the model</a:t>
            </a:r>
          </a:p>
        </p:txBody>
      </p:sp>
      <p:sp>
        <p:nvSpPr>
          <p:cNvPr id="9" name="TextBox 8">
            <a:extLst>
              <a:ext uri="{FF2B5EF4-FFF2-40B4-BE49-F238E27FC236}">
                <a16:creationId xmlns:a16="http://schemas.microsoft.com/office/drawing/2014/main" id="{7DBBB080-8240-8272-A51A-C02FD895A873}"/>
              </a:ext>
            </a:extLst>
          </p:cNvPr>
          <p:cNvSpPr txBox="1"/>
          <p:nvPr/>
        </p:nvSpPr>
        <p:spPr>
          <a:xfrm>
            <a:off x="4530633" y="4009897"/>
            <a:ext cx="853440" cy="307777"/>
          </a:xfrm>
          <a:prstGeom prst="rect">
            <a:avLst/>
          </a:prstGeom>
          <a:noFill/>
        </p:spPr>
        <p:txBody>
          <a:bodyPr wrap="square" rtlCol="0">
            <a:spAutoFit/>
          </a:bodyPr>
          <a:lstStyle/>
          <a:p>
            <a:r>
              <a:rPr lang="en-US" dirty="0"/>
              <a:t>NCOST</a:t>
            </a:r>
          </a:p>
        </p:txBody>
      </p:sp>
      <p:pic>
        <p:nvPicPr>
          <p:cNvPr id="10" name="Picture 9">
            <a:extLst>
              <a:ext uri="{FF2B5EF4-FFF2-40B4-BE49-F238E27FC236}">
                <a16:creationId xmlns:a16="http://schemas.microsoft.com/office/drawing/2014/main" id="{5AA09013-8AEB-C17E-B686-277F638C91F6}"/>
              </a:ext>
            </a:extLst>
          </p:cNvPr>
          <p:cNvPicPr>
            <a:picLocks noChangeAspect="1"/>
          </p:cNvPicPr>
          <p:nvPr/>
        </p:nvPicPr>
        <p:blipFill>
          <a:blip r:embed="rId4"/>
          <a:stretch>
            <a:fillRect/>
          </a:stretch>
        </p:blipFill>
        <p:spPr>
          <a:xfrm>
            <a:off x="4506683" y="4357279"/>
            <a:ext cx="3694611" cy="213741"/>
          </a:xfrm>
          <a:prstGeom prst="rect">
            <a:avLst/>
          </a:prstGeom>
        </p:spPr>
      </p:pic>
    </p:spTree>
    <p:extLst>
      <p:ext uri="{BB962C8B-B14F-4D97-AF65-F5344CB8AC3E}">
        <p14:creationId xmlns:p14="http://schemas.microsoft.com/office/powerpoint/2010/main" val="350548020"/>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3230</TotalTime>
  <Words>858</Words>
  <Application>Microsoft Macintosh PowerPoint</Application>
  <PresentationFormat>On-screen Show (16:9)</PresentationFormat>
  <Paragraphs>106</Paragraphs>
  <Slides>17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Abadi</vt:lpstr>
      <vt:lpstr>Arial</vt:lpstr>
      <vt:lpstr>Söhne</vt:lpstr>
      <vt:lpstr>Economica</vt:lpstr>
      <vt:lpstr>Times New Roman</vt:lpstr>
      <vt:lpstr>Inter</vt:lpstr>
      <vt:lpstr>Open Sans</vt:lpstr>
      <vt:lpstr>Courier New</vt:lpstr>
      <vt:lpstr>Luxe</vt:lpstr>
      <vt:lpstr>            Machine Learning - Project   Customer Segmentation </vt:lpstr>
      <vt:lpstr>Introduction</vt:lpstr>
      <vt:lpstr>Dataset: Customer Segmentation</vt:lpstr>
      <vt:lpstr>Approach &amp; Methodology</vt:lpstr>
      <vt:lpstr>Data Cleaning:</vt:lpstr>
      <vt:lpstr>PowerPoint Presentation</vt:lpstr>
      <vt:lpstr>Visualisations</vt:lpstr>
      <vt:lpstr>EDA</vt:lpstr>
      <vt:lpstr>Model training</vt:lpstr>
      <vt:lpstr>MODEL TRAINING</vt:lpstr>
      <vt:lpstr>Model Training &amp; Evaluation (SVM, MLP)</vt:lpstr>
      <vt:lpstr>  Model Evaluation</vt:lpstr>
      <vt:lpstr>Model Evaluation</vt:lpstr>
      <vt:lpstr>Model training with results (K-prototype, KNN, Random Forest, Logistic)</vt:lpstr>
      <vt:lpstr>Results of models with good accuracy (K-prototype, SVM, MLP)</vt:lpstr>
      <vt:lpstr>Conclusion and 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 Phase 1  </dc:title>
  <cp:lastModifiedBy>YAKKALI, PAVAN KALYAN</cp:lastModifiedBy>
  <cp:revision>55</cp:revision>
  <dcterms:modified xsi:type="dcterms:W3CDTF">2023-11-30T00:50:04Z</dcterms:modified>
</cp:coreProperties>
</file>